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0" r:id="rId1"/>
  </p:sldMasterIdLst>
  <p:notesMasterIdLst>
    <p:notesMasterId r:id="rId41"/>
  </p:notesMasterIdLst>
  <p:handoutMasterIdLst>
    <p:handoutMasterId r:id="rId42"/>
  </p:handoutMasterIdLst>
  <p:sldIdLst>
    <p:sldId id="256" r:id="rId2"/>
    <p:sldId id="257" r:id="rId3"/>
    <p:sldId id="259" r:id="rId4"/>
    <p:sldId id="268" r:id="rId5"/>
    <p:sldId id="258" r:id="rId6"/>
    <p:sldId id="260" r:id="rId7"/>
    <p:sldId id="262" r:id="rId8"/>
    <p:sldId id="263" r:id="rId9"/>
    <p:sldId id="264" r:id="rId10"/>
    <p:sldId id="265" r:id="rId11"/>
    <p:sldId id="267" r:id="rId12"/>
    <p:sldId id="266" r:id="rId13"/>
    <p:sldId id="269" r:id="rId14"/>
    <p:sldId id="270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286" r:id="rId37"/>
    <p:sldId id="287" r:id="rId38"/>
    <p:sldId id="288" r:id="rId39"/>
    <p:sldId id="275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95"/>
    </p:cViewPr>
  </p:sorter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1A7A74-A3B3-46F3-9F70-0F399BEA7737}" type="doc">
      <dgm:prSet loTypeId="urn:microsoft.com/office/officeart/2005/8/layout/equation1" loCatId="process" qsTypeId="urn:microsoft.com/office/officeart/2005/8/quickstyle/simple5" qsCatId="simple" csTypeId="urn:microsoft.com/office/officeart/2005/8/colors/accent1_1" csCatId="accent1" phldr="1"/>
      <dgm:spPr/>
    </dgm:pt>
    <dgm:pt modelId="{DD7C4552-2922-4C89-9671-44373C266E1B}">
      <dgm:prSet phldrT="[텍스트]"/>
      <dgm:spPr/>
      <dgm:t>
        <a:bodyPr/>
        <a:lstStyle/>
        <a:p>
          <a:pPr latinLnBrk="1"/>
          <a:r>
            <a:rPr lang="ko-KR" altLang="en-US" dirty="0"/>
            <a:t>금융</a:t>
          </a:r>
          <a:r>
            <a:rPr lang="en-US" altLang="ko-KR" dirty="0"/>
            <a:t>(Finance)</a:t>
          </a:r>
          <a:endParaRPr lang="ko-KR" altLang="en-US" dirty="0"/>
        </a:p>
      </dgm:t>
    </dgm:pt>
    <dgm:pt modelId="{867E570A-D115-467C-9046-07EDBB3A4159}" type="parTrans" cxnId="{B218DD0C-10FB-4938-86EA-764FB70AAD2B}">
      <dgm:prSet/>
      <dgm:spPr/>
      <dgm:t>
        <a:bodyPr/>
        <a:lstStyle/>
        <a:p>
          <a:pPr latinLnBrk="1"/>
          <a:endParaRPr lang="ko-KR" altLang="en-US"/>
        </a:p>
      </dgm:t>
    </dgm:pt>
    <dgm:pt modelId="{848E2EE8-0ABC-471F-A913-C4DCD2B4C2C3}" type="sibTrans" cxnId="{B218DD0C-10FB-4938-86EA-764FB70AAD2B}">
      <dgm:prSet/>
      <dgm:spPr/>
      <dgm:t>
        <a:bodyPr/>
        <a:lstStyle/>
        <a:p>
          <a:pPr latinLnBrk="1"/>
          <a:endParaRPr lang="ko-KR" altLang="en-US"/>
        </a:p>
      </dgm:t>
    </dgm:pt>
    <dgm:pt modelId="{2B1C7EB7-1DDD-4E36-B6FC-12CEA65FDA63}">
      <dgm:prSet phldrT="[텍스트]"/>
      <dgm:spPr/>
      <dgm:t>
        <a:bodyPr/>
        <a:lstStyle/>
        <a:p>
          <a:pPr latinLnBrk="1"/>
          <a:r>
            <a:rPr lang="ko-KR" altLang="en-US" dirty="0"/>
            <a:t>기술</a:t>
          </a:r>
          <a:r>
            <a:rPr lang="en-US" altLang="ko-KR" dirty="0"/>
            <a:t>(Technology)</a:t>
          </a:r>
          <a:endParaRPr lang="ko-KR" altLang="en-US" dirty="0"/>
        </a:p>
      </dgm:t>
    </dgm:pt>
    <dgm:pt modelId="{F8C44AD1-2E61-4707-9E91-4704FFBA7C6C}" type="parTrans" cxnId="{68D91A9A-6167-4D4C-B728-D8782D9D2C17}">
      <dgm:prSet/>
      <dgm:spPr/>
      <dgm:t>
        <a:bodyPr/>
        <a:lstStyle/>
        <a:p>
          <a:pPr latinLnBrk="1"/>
          <a:endParaRPr lang="ko-KR" altLang="en-US"/>
        </a:p>
      </dgm:t>
    </dgm:pt>
    <dgm:pt modelId="{F291B7B0-4B43-4E93-A529-2EA824A29A57}" type="sibTrans" cxnId="{68D91A9A-6167-4D4C-B728-D8782D9D2C17}">
      <dgm:prSet/>
      <dgm:spPr/>
      <dgm:t>
        <a:bodyPr/>
        <a:lstStyle/>
        <a:p>
          <a:pPr latinLnBrk="1"/>
          <a:endParaRPr lang="ko-KR" altLang="en-US"/>
        </a:p>
      </dgm:t>
    </dgm:pt>
    <dgm:pt modelId="{B9E17267-EAB4-4C47-8A51-CF6795301962}">
      <dgm:prSet phldrT="[텍스트]"/>
      <dgm:spPr/>
      <dgm:t>
        <a:bodyPr/>
        <a:lstStyle/>
        <a:p>
          <a:pPr latinLnBrk="1"/>
          <a:r>
            <a:rPr lang="ko-KR" altLang="en-US" dirty="0"/>
            <a:t>핀 </a:t>
          </a:r>
          <a:r>
            <a:rPr lang="ko-KR" altLang="en-US" dirty="0" err="1"/>
            <a:t>테크</a:t>
          </a:r>
          <a:r>
            <a:rPr lang="en-US" altLang="ko-KR" dirty="0"/>
            <a:t>(Fin Tech)</a:t>
          </a:r>
          <a:endParaRPr lang="ko-KR" altLang="en-US" dirty="0"/>
        </a:p>
      </dgm:t>
    </dgm:pt>
    <dgm:pt modelId="{E1DB1710-3807-4C75-80D1-BA7BED971993}" type="parTrans" cxnId="{85FDFBE6-9E4C-4F9D-A033-A03DA37C3D2C}">
      <dgm:prSet/>
      <dgm:spPr/>
      <dgm:t>
        <a:bodyPr/>
        <a:lstStyle/>
        <a:p>
          <a:pPr latinLnBrk="1"/>
          <a:endParaRPr lang="ko-KR" altLang="en-US"/>
        </a:p>
      </dgm:t>
    </dgm:pt>
    <dgm:pt modelId="{6810208B-8EDF-408A-B276-20C2D89A4D8F}" type="sibTrans" cxnId="{85FDFBE6-9E4C-4F9D-A033-A03DA37C3D2C}">
      <dgm:prSet/>
      <dgm:spPr/>
      <dgm:t>
        <a:bodyPr/>
        <a:lstStyle/>
        <a:p>
          <a:pPr latinLnBrk="1"/>
          <a:endParaRPr lang="ko-KR" altLang="en-US"/>
        </a:p>
      </dgm:t>
    </dgm:pt>
    <dgm:pt modelId="{0BDC0BF6-8222-492F-A6E4-93AD797F1D0A}" type="pres">
      <dgm:prSet presAssocID="{FD1A7A74-A3B3-46F3-9F70-0F399BEA7737}" presName="linearFlow" presStyleCnt="0">
        <dgm:presLayoutVars>
          <dgm:dir/>
          <dgm:resizeHandles val="exact"/>
        </dgm:presLayoutVars>
      </dgm:prSet>
      <dgm:spPr/>
    </dgm:pt>
    <dgm:pt modelId="{BCB71D90-F1DE-4D0E-9A32-17F4BEF56AC6}" type="pres">
      <dgm:prSet presAssocID="{DD7C4552-2922-4C89-9671-44373C266E1B}" presName="node" presStyleLbl="node1" presStyleIdx="0" presStyleCnt="3" custLinFactNeighborX="62112" custLinFactNeighborY="-67710">
        <dgm:presLayoutVars>
          <dgm:bulletEnabled val="1"/>
        </dgm:presLayoutVars>
      </dgm:prSet>
      <dgm:spPr/>
    </dgm:pt>
    <dgm:pt modelId="{2A952B70-867D-447F-A3A4-61EE3A2D7BAF}" type="pres">
      <dgm:prSet presAssocID="{848E2EE8-0ABC-471F-A913-C4DCD2B4C2C3}" presName="spacerL" presStyleCnt="0"/>
      <dgm:spPr/>
    </dgm:pt>
    <dgm:pt modelId="{FAFEE5D0-75C8-4905-9C2E-549ECC838C6E}" type="pres">
      <dgm:prSet presAssocID="{848E2EE8-0ABC-471F-A913-C4DCD2B4C2C3}" presName="sibTrans" presStyleLbl="sibTrans2D1" presStyleIdx="0" presStyleCnt="2" custLinFactY="-20996" custLinFactNeighborX="-6848" custLinFactNeighborY="-100000"/>
      <dgm:spPr/>
    </dgm:pt>
    <dgm:pt modelId="{0136E6EE-45C7-44AE-906B-40700C930FA8}" type="pres">
      <dgm:prSet presAssocID="{848E2EE8-0ABC-471F-A913-C4DCD2B4C2C3}" presName="spacerR" presStyleCnt="0"/>
      <dgm:spPr/>
    </dgm:pt>
    <dgm:pt modelId="{9B76883D-1725-43ED-BA03-8E65D3B7FDB6}" type="pres">
      <dgm:prSet presAssocID="{2B1C7EB7-1DDD-4E36-B6FC-12CEA65FDA63}" presName="node" presStyleLbl="node1" presStyleIdx="1" presStyleCnt="3" custLinFactNeighborX="-39105" custLinFactNeighborY="-72456">
        <dgm:presLayoutVars>
          <dgm:bulletEnabled val="1"/>
        </dgm:presLayoutVars>
      </dgm:prSet>
      <dgm:spPr/>
    </dgm:pt>
    <dgm:pt modelId="{7680D4D0-BB6F-42E0-8152-5ED7A643F1C1}" type="pres">
      <dgm:prSet presAssocID="{F291B7B0-4B43-4E93-A529-2EA824A29A57}" presName="spacerL" presStyleCnt="0"/>
      <dgm:spPr/>
    </dgm:pt>
    <dgm:pt modelId="{E1DBBB0C-0CDE-4DC8-A897-E1CF7B4CD063}" type="pres">
      <dgm:prSet presAssocID="{F291B7B0-4B43-4E93-A529-2EA824A29A57}" presName="sibTrans" presStyleLbl="sibTrans2D1" presStyleIdx="1" presStyleCnt="2" custLinFactY="-20996" custLinFactNeighborX="9263" custLinFactNeighborY="-100000"/>
      <dgm:spPr/>
    </dgm:pt>
    <dgm:pt modelId="{617D15AB-247C-4FF8-B1D3-5E7BA55DB8D2}" type="pres">
      <dgm:prSet presAssocID="{F291B7B0-4B43-4E93-A529-2EA824A29A57}" presName="spacerR" presStyleCnt="0"/>
      <dgm:spPr/>
    </dgm:pt>
    <dgm:pt modelId="{30EB26CC-D39C-4F93-9C25-A7F6F3CC6CF5}" type="pres">
      <dgm:prSet presAssocID="{B9E17267-EAB4-4C47-8A51-CF6795301962}" presName="node" presStyleLbl="node1" presStyleIdx="2" presStyleCnt="3" custScaleX="101480" custLinFactNeighborX="-73896" custLinFactNeighborY="-74667">
        <dgm:presLayoutVars>
          <dgm:bulletEnabled val="1"/>
        </dgm:presLayoutVars>
      </dgm:prSet>
      <dgm:spPr/>
    </dgm:pt>
  </dgm:ptLst>
  <dgm:cxnLst>
    <dgm:cxn modelId="{25FF4614-9B91-42BD-B254-D797F7FBD321}" type="presOf" srcId="{B9E17267-EAB4-4C47-8A51-CF6795301962}" destId="{30EB26CC-D39C-4F93-9C25-A7F6F3CC6CF5}" srcOrd="0" destOrd="0" presId="urn:microsoft.com/office/officeart/2005/8/layout/equation1"/>
    <dgm:cxn modelId="{B218DD0C-10FB-4938-86EA-764FB70AAD2B}" srcId="{FD1A7A74-A3B3-46F3-9F70-0F399BEA7737}" destId="{DD7C4552-2922-4C89-9671-44373C266E1B}" srcOrd="0" destOrd="0" parTransId="{867E570A-D115-467C-9046-07EDBB3A4159}" sibTransId="{848E2EE8-0ABC-471F-A913-C4DCD2B4C2C3}"/>
    <dgm:cxn modelId="{084DA256-CE3F-488C-AFDE-B2A211E11153}" type="presOf" srcId="{DD7C4552-2922-4C89-9671-44373C266E1B}" destId="{BCB71D90-F1DE-4D0E-9A32-17F4BEF56AC6}" srcOrd="0" destOrd="0" presId="urn:microsoft.com/office/officeart/2005/8/layout/equation1"/>
    <dgm:cxn modelId="{713630BE-4B86-4EA6-BF95-108171D6DCDC}" type="presOf" srcId="{FD1A7A74-A3B3-46F3-9F70-0F399BEA7737}" destId="{0BDC0BF6-8222-492F-A6E4-93AD797F1D0A}" srcOrd="0" destOrd="0" presId="urn:microsoft.com/office/officeart/2005/8/layout/equation1"/>
    <dgm:cxn modelId="{68D91A9A-6167-4D4C-B728-D8782D9D2C17}" srcId="{FD1A7A74-A3B3-46F3-9F70-0F399BEA7737}" destId="{2B1C7EB7-1DDD-4E36-B6FC-12CEA65FDA63}" srcOrd="1" destOrd="0" parTransId="{F8C44AD1-2E61-4707-9E91-4704FFBA7C6C}" sibTransId="{F291B7B0-4B43-4E93-A529-2EA824A29A57}"/>
    <dgm:cxn modelId="{85FDFBE6-9E4C-4F9D-A033-A03DA37C3D2C}" srcId="{FD1A7A74-A3B3-46F3-9F70-0F399BEA7737}" destId="{B9E17267-EAB4-4C47-8A51-CF6795301962}" srcOrd="2" destOrd="0" parTransId="{E1DB1710-3807-4C75-80D1-BA7BED971993}" sibTransId="{6810208B-8EDF-408A-B276-20C2D89A4D8F}"/>
    <dgm:cxn modelId="{7C8D6595-6F79-4983-9E0D-A3163B8DCD30}" type="presOf" srcId="{848E2EE8-0ABC-471F-A913-C4DCD2B4C2C3}" destId="{FAFEE5D0-75C8-4905-9C2E-549ECC838C6E}" srcOrd="0" destOrd="0" presId="urn:microsoft.com/office/officeart/2005/8/layout/equation1"/>
    <dgm:cxn modelId="{9FBC31E5-0659-4CEA-946D-DB8A15C2C09A}" type="presOf" srcId="{F291B7B0-4B43-4E93-A529-2EA824A29A57}" destId="{E1DBBB0C-0CDE-4DC8-A897-E1CF7B4CD063}" srcOrd="0" destOrd="0" presId="urn:microsoft.com/office/officeart/2005/8/layout/equation1"/>
    <dgm:cxn modelId="{EA757E15-D64D-4FD1-BF1D-FB9ACF733442}" type="presOf" srcId="{2B1C7EB7-1DDD-4E36-B6FC-12CEA65FDA63}" destId="{9B76883D-1725-43ED-BA03-8E65D3B7FDB6}" srcOrd="0" destOrd="0" presId="urn:microsoft.com/office/officeart/2005/8/layout/equation1"/>
    <dgm:cxn modelId="{B21BFD7F-279C-4948-980E-C66985F90626}" type="presParOf" srcId="{0BDC0BF6-8222-492F-A6E4-93AD797F1D0A}" destId="{BCB71D90-F1DE-4D0E-9A32-17F4BEF56AC6}" srcOrd="0" destOrd="0" presId="urn:microsoft.com/office/officeart/2005/8/layout/equation1"/>
    <dgm:cxn modelId="{0652F61A-4E53-4418-A300-512B22331AB7}" type="presParOf" srcId="{0BDC0BF6-8222-492F-A6E4-93AD797F1D0A}" destId="{2A952B70-867D-447F-A3A4-61EE3A2D7BAF}" srcOrd="1" destOrd="0" presId="urn:microsoft.com/office/officeart/2005/8/layout/equation1"/>
    <dgm:cxn modelId="{C5881CF4-E84B-420C-8BB4-F8C0D7886B92}" type="presParOf" srcId="{0BDC0BF6-8222-492F-A6E4-93AD797F1D0A}" destId="{FAFEE5D0-75C8-4905-9C2E-549ECC838C6E}" srcOrd="2" destOrd="0" presId="urn:microsoft.com/office/officeart/2005/8/layout/equation1"/>
    <dgm:cxn modelId="{93645B5A-A188-40BC-AE6F-26A2EB233B69}" type="presParOf" srcId="{0BDC0BF6-8222-492F-A6E4-93AD797F1D0A}" destId="{0136E6EE-45C7-44AE-906B-40700C930FA8}" srcOrd="3" destOrd="0" presId="urn:microsoft.com/office/officeart/2005/8/layout/equation1"/>
    <dgm:cxn modelId="{FAACDB3D-234A-432D-9101-96D051DD7D97}" type="presParOf" srcId="{0BDC0BF6-8222-492F-A6E4-93AD797F1D0A}" destId="{9B76883D-1725-43ED-BA03-8E65D3B7FDB6}" srcOrd="4" destOrd="0" presId="urn:microsoft.com/office/officeart/2005/8/layout/equation1"/>
    <dgm:cxn modelId="{B4439A45-C717-4EC8-B168-2AE911C84BCC}" type="presParOf" srcId="{0BDC0BF6-8222-492F-A6E4-93AD797F1D0A}" destId="{7680D4D0-BB6F-42E0-8152-5ED7A643F1C1}" srcOrd="5" destOrd="0" presId="urn:microsoft.com/office/officeart/2005/8/layout/equation1"/>
    <dgm:cxn modelId="{78AE8FD1-1D78-4B0A-A7FF-89FBC831C4AF}" type="presParOf" srcId="{0BDC0BF6-8222-492F-A6E4-93AD797F1D0A}" destId="{E1DBBB0C-0CDE-4DC8-A897-E1CF7B4CD063}" srcOrd="6" destOrd="0" presId="urn:microsoft.com/office/officeart/2005/8/layout/equation1"/>
    <dgm:cxn modelId="{8F8C3386-5E94-4490-9182-A1A391A21079}" type="presParOf" srcId="{0BDC0BF6-8222-492F-A6E4-93AD797F1D0A}" destId="{617D15AB-247C-4FF8-B1D3-5E7BA55DB8D2}" srcOrd="7" destOrd="0" presId="urn:microsoft.com/office/officeart/2005/8/layout/equation1"/>
    <dgm:cxn modelId="{9180D914-F9DE-47A0-8B36-B07050F526BA}" type="presParOf" srcId="{0BDC0BF6-8222-492F-A6E4-93AD797F1D0A}" destId="{30EB26CC-D39C-4F93-9C25-A7F6F3CC6CF5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C39FF6-FB55-4DAB-9672-53125DBEE47F}" type="doc">
      <dgm:prSet loTypeId="urn:microsoft.com/office/officeart/2005/8/layout/vList6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9C642A0A-2E36-483E-A89B-3B5FE83F0D58}">
      <dgm:prSet phldrT="[텍스트]"/>
      <dgm:spPr/>
      <dgm:t>
        <a:bodyPr/>
        <a:lstStyle/>
        <a:p>
          <a:pPr latinLnBrk="1"/>
          <a:r>
            <a:rPr lang="en-US" altLang="ko-KR" dirty="0"/>
            <a:t>2008</a:t>
          </a:r>
          <a:r>
            <a:rPr lang="ko-KR" altLang="en-US" dirty="0"/>
            <a:t>년 금융위기</a:t>
          </a:r>
        </a:p>
      </dgm:t>
    </dgm:pt>
    <dgm:pt modelId="{641CBE60-6F60-490A-9336-DE6C6B14989B}" type="parTrans" cxnId="{BD6549D3-B7E8-4EAC-860D-BC2A3E7EA8BB}">
      <dgm:prSet/>
      <dgm:spPr/>
      <dgm:t>
        <a:bodyPr/>
        <a:lstStyle/>
        <a:p>
          <a:pPr latinLnBrk="1"/>
          <a:endParaRPr lang="ko-KR" altLang="en-US"/>
        </a:p>
      </dgm:t>
    </dgm:pt>
    <dgm:pt modelId="{08A41F7E-39E4-49E2-B3F2-2D7AC1DAA79B}" type="sibTrans" cxnId="{BD6549D3-B7E8-4EAC-860D-BC2A3E7EA8BB}">
      <dgm:prSet/>
      <dgm:spPr/>
      <dgm:t>
        <a:bodyPr/>
        <a:lstStyle/>
        <a:p>
          <a:pPr latinLnBrk="1"/>
          <a:endParaRPr lang="ko-KR" altLang="en-US"/>
        </a:p>
      </dgm:t>
    </dgm:pt>
    <dgm:pt modelId="{A5F9F01D-6FB1-4AD6-A683-6B7D4734D7BC}">
      <dgm:prSet phldrT="[텍스트]"/>
      <dgm:spPr/>
      <dgm:t>
        <a:bodyPr/>
        <a:lstStyle/>
        <a:p>
          <a:pPr latinLnBrk="1"/>
          <a:r>
            <a:rPr lang="ko-KR" altLang="en-US" dirty="0"/>
            <a:t>수익성 악화</a:t>
          </a:r>
        </a:p>
      </dgm:t>
    </dgm:pt>
    <dgm:pt modelId="{6FD24D9B-B53F-408E-9E18-7B7954391859}" type="parTrans" cxnId="{8B4B3E39-4C34-4E1B-A9C9-C91CDECAC505}">
      <dgm:prSet/>
      <dgm:spPr/>
      <dgm:t>
        <a:bodyPr/>
        <a:lstStyle/>
        <a:p>
          <a:pPr latinLnBrk="1"/>
          <a:endParaRPr lang="ko-KR" altLang="en-US"/>
        </a:p>
      </dgm:t>
    </dgm:pt>
    <dgm:pt modelId="{FDD32D9C-43B6-4564-A81A-D6F19455AA8F}" type="sibTrans" cxnId="{8B4B3E39-4C34-4E1B-A9C9-C91CDECAC505}">
      <dgm:prSet/>
      <dgm:spPr/>
      <dgm:t>
        <a:bodyPr/>
        <a:lstStyle/>
        <a:p>
          <a:pPr latinLnBrk="1"/>
          <a:endParaRPr lang="ko-KR" altLang="en-US"/>
        </a:p>
      </dgm:t>
    </dgm:pt>
    <dgm:pt modelId="{2907E90E-D539-4ED1-BBC2-61E3775A543A}">
      <dgm:prSet phldrT="[텍스트]"/>
      <dgm:spPr/>
      <dgm:t>
        <a:bodyPr/>
        <a:lstStyle/>
        <a:p>
          <a:pPr latinLnBrk="1"/>
          <a:r>
            <a:rPr lang="ko-KR" altLang="en-US" dirty="0"/>
            <a:t>부실 주택담보대출로 인한 대출원금 회수 불가능</a:t>
          </a:r>
        </a:p>
      </dgm:t>
    </dgm:pt>
    <dgm:pt modelId="{D29DDC19-6D5A-4D1D-A618-E34886C79A20}" type="parTrans" cxnId="{BAE39D30-CD1B-412B-8843-E9C5A6EF62F7}">
      <dgm:prSet/>
      <dgm:spPr/>
      <dgm:t>
        <a:bodyPr/>
        <a:lstStyle/>
        <a:p>
          <a:pPr latinLnBrk="1"/>
          <a:endParaRPr lang="ko-KR" altLang="en-US"/>
        </a:p>
      </dgm:t>
    </dgm:pt>
    <dgm:pt modelId="{59FF2A51-8035-4634-B2A4-38835DA19BB7}" type="sibTrans" cxnId="{BAE39D30-CD1B-412B-8843-E9C5A6EF62F7}">
      <dgm:prSet/>
      <dgm:spPr/>
      <dgm:t>
        <a:bodyPr/>
        <a:lstStyle/>
        <a:p>
          <a:pPr latinLnBrk="1"/>
          <a:endParaRPr lang="ko-KR" altLang="en-US"/>
        </a:p>
      </dgm:t>
    </dgm:pt>
    <dgm:pt modelId="{FECFD55C-32C1-403E-88F3-11D6A62E281C}">
      <dgm:prSet phldrT="[텍스트]"/>
      <dgm:spPr/>
      <dgm:t>
        <a:bodyPr/>
        <a:lstStyle/>
        <a:p>
          <a:pPr latinLnBrk="1"/>
          <a:r>
            <a:rPr lang="ko-KR" altLang="en-US" dirty="0"/>
            <a:t>금융업계의 규제</a:t>
          </a:r>
        </a:p>
      </dgm:t>
    </dgm:pt>
    <dgm:pt modelId="{6BDA132B-7372-47DB-8970-DE0342DBDB65}" type="parTrans" cxnId="{DA7F96F2-892B-4F77-9A2B-154DFBCB91CF}">
      <dgm:prSet/>
      <dgm:spPr/>
      <dgm:t>
        <a:bodyPr/>
        <a:lstStyle/>
        <a:p>
          <a:pPr latinLnBrk="1"/>
          <a:endParaRPr lang="ko-KR" altLang="en-US"/>
        </a:p>
      </dgm:t>
    </dgm:pt>
    <dgm:pt modelId="{1A6E508A-F4B6-4A03-B9BC-9171F12E8908}" type="sibTrans" cxnId="{DA7F96F2-892B-4F77-9A2B-154DFBCB91CF}">
      <dgm:prSet/>
      <dgm:spPr/>
      <dgm:t>
        <a:bodyPr/>
        <a:lstStyle/>
        <a:p>
          <a:pPr latinLnBrk="1"/>
          <a:endParaRPr lang="ko-KR" altLang="en-US"/>
        </a:p>
      </dgm:t>
    </dgm:pt>
    <dgm:pt modelId="{9CF23040-23D0-4637-B2E1-53C43FAB95D0}">
      <dgm:prSet phldrT="[텍스트]"/>
      <dgm:spPr/>
      <dgm:t>
        <a:bodyPr/>
        <a:lstStyle/>
        <a:p>
          <a:pPr latinLnBrk="1"/>
          <a:r>
            <a:rPr lang="ko-KR" altLang="en-US" dirty="0"/>
            <a:t>미국의 무분별한 파생 상품 판매 금지 법안</a:t>
          </a:r>
          <a:r>
            <a:rPr lang="en-US" altLang="ko-KR" dirty="0"/>
            <a:t>(</a:t>
          </a:r>
          <a:r>
            <a:rPr lang="ko-KR" altLang="en-US" dirty="0" err="1"/>
            <a:t>도드</a:t>
          </a:r>
          <a:r>
            <a:rPr lang="ko-KR" altLang="en-US" dirty="0"/>
            <a:t> 프랭크 법</a:t>
          </a:r>
          <a:r>
            <a:rPr lang="en-US" altLang="ko-KR" dirty="0"/>
            <a:t>)</a:t>
          </a:r>
          <a:endParaRPr lang="ko-KR" altLang="en-US" dirty="0"/>
        </a:p>
      </dgm:t>
    </dgm:pt>
    <dgm:pt modelId="{3C7E39F3-86A9-48F4-94E1-01E9C4AE5FD8}" type="parTrans" cxnId="{A38C0262-A5D6-479B-9022-1FFFFA143927}">
      <dgm:prSet/>
      <dgm:spPr/>
      <dgm:t>
        <a:bodyPr/>
        <a:lstStyle/>
        <a:p>
          <a:pPr latinLnBrk="1"/>
          <a:endParaRPr lang="ko-KR" altLang="en-US"/>
        </a:p>
      </dgm:t>
    </dgm:pt>
    <dgm:pt modelId="{57A5E15F-2495-4468-BB47-042EF2832ABD}" type="sibTrans" cxnId="{A38C0262-A5D6-479B-9022-1FFFFA143927}">
      <dgm:prSet/>
      <dgm:spPr/>
      <dgm:t>
        <a:bodyPr/>
        <a:lstStyle/>
        <a:p>
          <a:pPr latinLnBrk="1"/>
          <a:endParaRPr lang="ko-KR" altLang="en-US"/>
        </a:p>
      </dgm:t>
    </dgm:pt>
    <dgm:pt modelId="{1DC803D0-4C05-415F-BBD6-6D81FACBB7E1}">
      <dgm:prSet phldrT="[텍스트]"/>
      <dgm:spPr/>
      <dgm:t>
        <a:bodyPr/>
        <a:lstStyle/>
        <a:p>
          <a:pPr latinLnBrk="1"/>
          <a:r>
            <a:rPr lang="ko-KR" altLang="en-US" dirty="0"/>
            <a:t>금융 규제로 수익률 </a:t>
          </a:r>
          <a:r>
            <a:rPr lang="en-US" altLang="ko-KR" dirty="0"/>
            <a:t>7~10% </a:t>
          </a:r>
          <a:r>
            <a:rPr lang="ko-KR" altLang="en-US" dirty="0"/>
            <a:t>감소</a:t>
          </a:r>
        </a:p>
      </dgm:t>
    </dgm:pt>
    <dgm:pt modelId="{CB081ADB-22DE-4F5D-80AB-A361FBE82AE5}" type="parTrans" cxnId="{6A298DF9-7EB4-4693-999B-AD2CDF17B9A3}">
      <dgm:prSet/>
      <dgm:spPr/>
      <dgm:t>
        <a:bodyPr/>
        <a:lstStyle/>
        <a:p>
          <a:pPr latinLnBrk="1"/>
          <a:endParaRPr lang="ko-KR" altLang="en-US"/>
        </a:p>
      </dgm:t>
    </dgm:pt>
    <dgm:pt modelId="{695F3DB0-43AD-41EC-8A65-8F120A7F0E8B}" type="sibTrans" cxnId="{6A298DF9-7EB4-4693-999B-AD2CDF17B9A3}">
      <dgm:prSet/>
      <dgm:spPr/>
      <dgm:t>
        <a:bodyPr/>
        <a:lstStyle/>
        <a:p>
          <a:pPr latinLnBrk="1"/>
          <a:endParaRPr lang="ko-KR" altLang="en-US"/>
        </a:p>
      </dgm:t>
    </dgm:pt>
    <dgm:pt modelId="{014F8EDE-9ED0-48D6-9098-D691859E24F9}" type="pres">
      <dgm:prSet presAssocID="{03C39FF6-FB55-4DAB-9672-53125DBEE47F}" presName="Name0" presStyleCnt="0">
        <dgm:presLayoutVars>
          <dgm:dir/>
          <dgm:animLvl val="lvl"/>
          <dgm:resizeHandles/>
        </dgm:presLayoutVars>
      </dgm:prSet>
      <dgm:spPr/>
    </dgm:pt>
    <dgm:pt modelId="{DD9B1FDB-F57A-4270-895B-AC3F45F4958A}" type="pres">
      <dgm:prSet presAssocID="{9C642A0A-2E36-483E-A89B-3B5FE83F0D58}" presName="linNode" presStyleCnt="0"/>
      <dgm:spPr/>
    </dgm:pt>
    <dgm:pt modelId="{14BCB6A2-4DC5-469A-90AA-77DDB4CB2D8E}" type="pres">
      <dgm:prSet presAssocID="{9C642A0A-2E36-483E-A89B-3B5FE83F0D58}" presName="parentShp" presStyleLbl="node1" presStyleIdx="0" presStyleCnt="2" custLinFactNeighborX="175" custLinFactNeighborY="3388">
        <dgm:presLayoutVars>
          <dgm:bulletEnabled val="1"/>
        </dgm:presLayoutVars>
      </dgm:prSet>
      <dgm:spPr/>
    </dgm:pt>
    <dgm:pt modelId="{6AB80D2C-4877-4F6E-981B-4232EE7591D1}" type="pres">
      <dgm:prSet presAssocID="{9C642A0A-2E36-483E-A89B-3B5FE83F0D58}" presName="childShp" presStyleLbl="bgAccFollowNode1" presStyleIdx="0" presStyleCnt="2">
        <dgm:presLayoutVars>
          <dgm:bulletEnabled val="1"/>
        </dgm:presLayoutVars>
      </dgm:prSet>
      <dgm:spPr/>
    </dgm:pt>
    <dgm:pt modelId="{BC571530-90C6-4BEC-BD5F-56388C93D4AB}" type="pres">
      <dgm:prSet presAssocID="{08A41F7E-39E4-49E2-B3F2-2D7AC1DAA79B}" presName="spacing" presStyleCnt="0"/>
      <dgm:spPr/>
    </dgm:pt>
    <dgm:pt modelId="{E0084A18-21E9-4736-96AD-6108EE290FAF}" type="pres">
      <dgm:prSet presAssocID="{FECFD55C-32C1-403E-88F3-11D6A62E281C}" presName="linNode" presStyleCnt="0"/>
      <dgm:spPr/>
    </dgm:pt>
    <dgm:pt modelId="{CA1D03FE-6266-443C-883E-5B8E88065570}" type="pres">
      <dgm:prSet presAssocID="{FECFD55C-32C1-403E-88F3-11D6A62E281C}" presName="parentShp" presStyleLbl="node1" presStyleIdx="1" presStyleCnt="2">
        <dgm:presLayoutVars>
          <dgm:bulletEnabled val="1"/>
        </dgm:presLayoutVars>
      </dgm:prSet>
      <dgm:spPr/>
    </dgm:pt>
    <dgm:pt modelId="{72151264-C81E-442F-ABC5-96E7ED4EC44B}" type="pres">
      <dgm:prSet presAssocID="{FECFD55C-32C1-403E-88F3-11D6A62E281C}" presName="childShp" presStyleLbl="bgAccFollowNode1" presStyleIdx="1" presStyleCnt="2">
        <dgm:presLayoutVars>
          <dgm:bulletEnabled val="1"/>
        </dgm:presLayoutVars>
      </dgm:prSet>
      <dgm:spPr/>
    </dgm:pt>
  </dgm:ptLst>
  <dgm:cxnLst>
    <dgm:cxn modelId="{4FEDB4B3-289D-486B-A01B-6F02D3537793}" type="presOf" srcId="{2907E90E-D539-4ED1-BBC2-61E3775A543A}" destId="{6AB80D2C-4877-4F6E-981B-4232EE7591D1}" srcOrd="0" destOrd="1" presId="urn:microsoft.com/office/officeart/2005/8/layout/vList6"/>
    <dgm:cxn modelId="{B08D85AB-8811-4EC7-871E-887094DBC593}" type="presOf" srcId="{1DC803D0-4C05-415F-BBD6-6D81FACBB7E1}" destId="{72151264-C81E-442F-ABC5-96E7ED4EC44B}" srcOrd="0" destOrd="1" presId="urn:microsoft.com/office/officeart/2005/8/layout/vList6"/>
    <dgm:cxn modelId="{BAE39D30-CD1B-412B-8843-E9C5A6EF62F7}" srcId="{9C642A0A-2E36-483E-A89B-3B5FE83F0D58}" destId="{2907E90E-D539-4ED1-BBC2-61E3775A543A}" srcOrd="1" destOrd="0" parTransId="{D29DDC19-6D5A-4D1D-A618-E34886C79A20}" sibTransId="{59FF2A51-8035-4634-B2A4-38835DA19BB7}"/>
    <dgm:cxn modelId="{6A298DF9-7EB4-4693-999B-AD2CDF17B9A3}" srcId="{FECFD55C-32C1-403E-88F3-11D6A62E281C}" destId="{1DC803D0-4C05-415F-BBD6-6D81FACBB7E1}" srcOrd="1" destOrd="0" parTransId="{CB081ADB-22DE-4F5D-80AB-A361FBE82AE5}" sibTransId="{695F3DB0-43AD-41EC-8A65-8F120A7F0E8B}"/>
    <dgm:cxn modelId="{A075D9BB-6B02-4DA5-A752-5FC5A1419B8C}" type="presOf" srcId="{03C39FF6-FB55-4DAB-9672-53125DBEE47F}" destId="{014F8EDE-9ED0-48D6-9098-D691859E24F9}" srcOrd="0" destOrd="0" presId="urn:microsoft.com/office/officeart/2005/8/layout/vList6"/>
    <dgm:cxn modelId="{C6B3EC47-4C67-433F-B2EC-35D1AFD6B009}" type="presOf" srcId="{A5F9F01D-6FB1-4AD6-A683-6B7D4734D7BC}" destId="{6AB80D2C-4877-4F6E-981B-4232EE7591D1}" srcOrd="0" destOrd="0" presId="urn:microsoft.com/office/officeart/2005/8/layout/vList6"/>
    <dgm:cxn modelId="{AFEF7D1D-3833-43DE-8E91-A711B13661CE}" type="presOf" srcId="{9C642A0A-2E36-483E-A89B-3B5FE83F0D58}" destId="{14BCB6A2-4DC5-469A-90AA-77DDB4CB2D8E}" srcOrd="0" destOrd="0" presId="urn:microsoft.com/office/officeart/2005/8/layout/vList6"/>
    <dgm:cxn modelId="{4921DF3E-D33A-4510-A0BC-77FF0F4B341C}" type="presOf" srcId="{FECFD55C-32C1-403E-88F3-11D6A62E281C}" destId="{CA1D03FE-6266-443C-883E-5B8E88065570}" srcOrd="0" destOrd="0" presId="urn:microsoft.com/office/officeart/2005/8/layout/vList6"/>
    <dgm:cxn modelId="{8B4B3E39-4C34-4E1B-A9C9-C91CDECAC505}" srcId="{9C642A0A-2E36-483E-A89B-3B5FE83F0D58}" destId="{A5F9F01D-6FB1-4AD6-A683-6B7D4734D7BC}" srcOrd="0" destOrd="0" parTransId="{6FD24D9B-B53F-408E-9E18-7B7954391859}" sibTransId="{FDD32D9C-43B6-4564-A81A-D6F19455AA8F}"/>
    <dgm:cxn modelId="{BD6549D3-B7E8-4EAC-860D-BC2A3E7EA8BB}" srcId="{03C39FF6-FB55-4DAB-9672-53125DBEE47F}" destId="{9C642A0A-2E36-483E-A89B-3B5FE83F0D58}" srcOrd="0" destOrd="0" parTransId="{641CBE60-6F60-490A-9336-DE6C6B14989B}" sibTransId="{08A41F7E-39E4-49E2-B3F2-2D7AC1DAA79B}"/>
    <dgm:cxn modelId="{6AB9B0C2-B1DC-4EA8-A08F-58E6C835E601}" type="presOf" srcId="{9CF23040-23D0-4637-B2E1-53C43FAB95D0}" destId="{72151264-C81E-442F-ABC5-96E7ED4EC44B}" srcOrd="0" destOrd="0" presId="urn:microsoft.com/office/officeart/2005/8/layout/vList6"/>
    <dgm:cxn modelId="{A38C0262-A5D6-479B-9022-1FFFFA143927}" srcId="{FECFD55C-32C1-403E-88F3-11D6A62E281C}" destId="{9CF23040-23D0-4637-B2E1-53C43FAB95D0}" srcOrd="0" destOrd="0" parTransId="{3C7E39F3-86A9-48F4-94E1-01E9C4AE5FD8}" sibTransId="{57A5E15F-2495-4468-BB47-042EF2832ABD}"/>
    <dgm:cxn modelId="{DA7F96F2-892B-4F77-9A2B-154DFBCB91CF}" srcId="{03C39FF6-FB55-4DAB-9672-53125DBEE47F}" destId="{FECFD55C-32C1-403E-88F3-11D6A62E281C}" srcOrd="1" destOrd="0" parTransId="{6BDA132B-7372-47DB-8970-DE0342DBDB65}" sibTransId="{1A6E508A-F4B6-4A03-B9BC-9171F12E8908}"/>
    <dgm:cxn modelId="{A163E9BC-08A4-4F17-A70C-548EBA491F08}" type="presParOf" srcId="{014F8EDE-9ED0-48D6-9098-D691859E24F9}" destId="{DD9B1FDB-F57A-4270-895B-AC3F45F4958A}" srcOrd="0" destOrd="0" presId="urn:microsoft.com/office/officeart/2005/8/layout/vList6"/>
    <dgm:cxn modelId="{C19E46A0-7CA2-4A89-9F5D-59462BE71B78}" type="presParOf" srcId="{DD9B1FDB-F57A-4270-895B-AC3F45F4958A}" destId="{14BCB6A2-4DC5-469A-90AA-77DDB4CB2D8E}" srcOrd="0" destOrd="0" presId="urn:microsoft.com/office/officeart/2005/8/layout/vList6"/>
    <dgm:cxn modelId="{0AEC9F08-8313-40D8-AECA-3C44A638980B}" type="presParOf" srcId="{DD9B1FDB-F57A-4270-895B-AC3F45F4958A}" destId="{6AB80D2C-4877-4F6E-981B-4232EE7591D1}" srcOrd="1" destOrd="0" presId="urn:microsoft.com/office/officeart/2005/8/layout/vList6"/>
    <dgm:cxn modelId="{D33E4503-F983-48FB-A714-2D08EF170C33}" type="presParOf" srcId="{014F8EDE-9ED0-48D6-9098-D691859E24F9}" destId="{BC571530-90C6-4BEC-BD5F-56388C93D4AB}" srcOrd="1" destOrd="0" presId="urn:microsoft.com/office/officeart/2005/8/layout/vList6"/>
    <dgm:cxn modelId="{04D35262-B59E-4FCE-A1D0-C86F26D98E6D}" type="presParOf" srcId="{014F8EDE-9ED0-48D6-9098-D691859E24F9}" destId="{E0084A18-21E9-4736-96AD-6108EE290FAF}" srcOrd="2" destOrd="0" presId="urn:microsoft.com/office/officeart/2005/8/layout/vList6"/>
    <dgm:cxn modelId="{E9D70D73-CA19-40D4-B4F9-27B575B60887}" type="presParOf" srcId="{E0084A18-21E9-4736-96AD-6108EE290FAF}" destId="{CA1D03FE-6266-443C-883E-5B8E88065570}" srcOrd="0" destOrd="0" presId="urn:microsoft.com/office/officeart/2005/8/layout/vList6"/>
    <dgm:cxn modelId="{024E234B-978F-4F18-BDAA-BEF928B0A8B9}" type="presParOf" srcId="{E0084A18-21E9-4736-96AD-6108EE290FAF}" destId="{72151264-C81E-442F-ABC5-96E7ED4EC44B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003A4B5-4B5E-41AB-B880-1E1ACCE9B00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14269DBF-D92E-47FB-8425-434BBCA612F5}">
      <dgm:prSet phldrT="[텍스트]"/>
      <dgm:spPr/>
      <dgm:t>
        <a:bodyPr/>
        <a:lstStyle/>
        <a:p>
          <a:pPr latinLnBrk="1"/>
          <a:r>
            <a:rPr lang="ko-KR" altLang="en-US" dirty="0"/>
            <a:t>금융 서비스 전산화</a:t>
          </a:r>
        </a:p>
      </dgm:t>
    </dgm:pt>
    <dgm:pt modelId="{C08AC8D6-5969-4865-9FD3-B0686D437E50}" type="parTrans" cxnId="{48C26102-7937-4440-9784-94A4CE778CC8}">
      <dgm:prSet/>
      <dgm:spPr/>
      <dgm:t>
        <a:bodyPr/>
        <a:lstStyle/>
        <a:p>
          <a:pPr latinLnBrk="1"/>
          <a:endParaRPr lang="ko-KR" altLang="en-US"/>
        </a:p>
      </dgm:t>
    </dgm:pt>
    <dgm:pt modelId="{C4A313B5-9C9C-4EDA-A378-58660EAF1F17}" type="sibTrans" cxnId="{48C26102-7937-4440-9784-94A4CE778CC8}">
      <dgm:prSet/>
      <dgm:spPr/>
      <dgm:t>
        <a:bodyPr/>
        <a:lstStyle/>
        <a:p>
          <a:pPr latinLnBrk="1"/>
          <a:endParaRPr lang="ko-KR" altLang="en-US"/>
        </a:p>
      </dgm:t>
    </dgm:pt>
    <dgm:pt modelId="{5AAC1D43-60B3-4A39-9E86-980FAC1F9BA2}">
      <dgm:prSet phldrT="[텍스트]"/>
      <dgm:spPr/>
      <dgm:t>
        <a:bodyPr/>
        <a:lstStyle/>
        <a:p>
          <a:pPr latinLnBrk="1"/>
          <a:r>
            <a:rPr lang="ko-KR" altLang="en-US" dirty="0"/>
            <a:t>금융소비자가 만드는 데이터</a:t>
          </a:r>
        </a:p>
      </dgm:t>
    </dgm:pt>
    <dgm:pt modelId="{89B941BA-08C0-4AE5-ABB2-BF318BC375E0}" type="parTrans" cxnId="{6CD824A4-0644-4984-B388-2553300A1535}">
      <dgm:prSet/>
      <dgm:spPr/>
      <dgm:t>
        <a:bodyPr/>
        <a:lstStyle/>
        <a:p>
          <a:pPr latinLnBrk="1"/>
          <a:endParaRPr lang="ko-KR" altLang="en-US"/>
        </a:p>
      </dgm:t>
    </dgm:pt>
    <dgm:pt modelId="{004731D9-8B6B-48DD-8761-D6DE1C5AEEE8}" type="sibTrans" cxnId="{6CD824A4-0644-4984-B388-2553300A1535}">
      <dgm:prSet/>
      <dgm:spPr/>
      <dgm:t>
        <a:bodyPr/>
        <a:lstStyle/>
        <a:p>
          <a:pPr latinLnBrk="1"/>
          <a:endParaRPr lang="ko-KR" altLang="en-US"/>
        </a:p>
      </dgm:t>
    </dgm:pt>
    <dgm:pt modelId="{E383A054-203B-47CE-B214-ACA894C9304E}">
      <dgm:prSet phldrT="[텍스트]"/>
      <dgm:spPr/>
      <dgm:t>
        <a:bodyPr/>
        <a:lstStyle/>
        <a:p>
          <a:pPr latinLnBrk="1"/>
          <a:r>
            <a:rPr lang="en-US" altLang="ko-KR" dirty="0"/>
            <a:t>IT</a:t>
          </a:r>
          <a:r>
            <a:rPr lang="ko-KR" altLang="en-US" dirty="0"/>
            <a:t>기업의 역할 </a:t>
          </a:r>
          <a:r>
            <a:rPr lang="ko-KR" altLang="en-US" dirty="0" err="1"/>
            <a:t>증대화</a:t>
          </a:r>
          <a:endParaRPr lang="ko-KR" altLang="en-US" dirty="0"/>
        </a:p>
      </dgm:t>
    </dgm:pt>
    <dgm:pt modelId="{4087EDE5-5895-4637-A15E-CB33D036461E}" type="parTrans" cxnId="{F0E86735-5A46-47FF-9F5E-789AF309307C}">
      <dgm:prSet/>
      <dgm:spPr/>
      <dgm:t>
        <a:bodyPr/>
        <a:lstStyle/>
        <a:p>
          <a:pPr latinLnBrk="1"/>
          <a:endParaRPr lang="ko-KR" altLang="en-US"/>
        </a:p>
      </dgm:t>
    </dgm:pt>
    <dgm:pt modelId="{4E368806-070E-44CC-84CC-190192899F19}" type="sibTrans" cxnId="{F0E86735-5A46-47FF-9F5E-789AF309307C}">
      <dgm:prSet/>
      <dgm:spPr/>
      <dgm:t>
        <a:bodyPr/>
        <a:lstStyle/>
        <a:p>
          <a:pPr latinLnBrk="1"/>
          <a:endParaRPr lang="ko-KR" altLang="en-US"/>
        </a:p>
      </dgm:t>
    </dgm:pt>
    <dgm:pt modelId="{997A6365-AC4E-4519-ADC3-5ABAB7FDD568}" type="pres">
      <dgm:prSet presAssocID="{C003A4B5-4B5E-41AB-B880-1E1ACCE9B006}" presName="Name0" presStyleCnt="0">
        <dgm:presLayoutVars>
          <dgm:dir/>
          <dgm:resizeHandles val="exact"/>
        </dgm:presLayoutVars>
      </dgm:prSet>
      <dgm:spPr/>
    </dgm:pt>
    <dgm:pt modelId="{2E99742A-074E-4B28-B6DA-7835564D8D67}" type="pres">
      <dgm:prSet presAssocID="{14269DBF-D92E-47FB-8425-434BBCA612F5}" presName="node" presStyleLbl="node1" presStyleIdx="0" presStyleCnt="3">
        <dgm:presLayoutVars>
          <dgm:bulletEnabled val="1"/>
        </dgm:presLayoutVars>
      </dgm:prSet>
      <dgm:spPr/>
    </dgm:pt>
    <dgm:pt modelId="{82ED200F-17DD-4FE4-8A2A-C3DB04FC0CC3}" type="pres">
      <dgm:prSet presAssocID="{C4A313B5-9C9C-4EDA-A378-58660EAF1F17}" presName="sibTrans" presStyleLbl="sibTrans2D1" presStyleIdx="0" presStyleCnt="2"/>
      <dgm:spPr/>
    </dgm:pt>
    <dgm:pt modelId="{3E041C7C-E0B3-41C3-89BD-3D8E340F8165}" type="pres">
      <dgm:prSet presAssocID="{C4A313B5-9C9C-4EDA-A378-58660EAF1F17}" presName="connectorText" presStyleLbl="sibTrans2D1" presStyleIdx="0" presStyleCnt="2"/>
      <dgm:spPr/>
    </dgm:pt>
    <dgm:pt modelId="{9604C05F-8558-4CA2-A777-3F2F3B27B493}" type="pres">
      <dgm:prSet presAssocID="{5AAC1D43-60B3-4A39-9E86-980FAC1F9BA2}" presName="node" presStyleLbl="node1" presStyleIdx="1" presStyleCnt="3">
        <dgm:presLayoutVars>
          <dgm:bulletEnabled val="1"/>
        </dgm:presLayoutVars>
      </dgm:prSet>
      <dgm:spPr/>
    </dgm:pt>
    <dgm:pt modelId="{46E97F2B-4E0A-46A9-B8D8-6073249B2A7C}" type="pres">
      <dgm:prSet presAssocID="{004731D9-8B6B-48DD-8761-D6DE1C5AEEE8}" presName="sibTrans" presStyleLbl="sibTrans2D1" presStyleIdx="1" presStyleCnt="2"/>
      <dgm:spPr/>
    </dgm:pt>
    <dgm:pt modelId="{FB41A499-CAFD-4BC3-8B1F-527055C93993}" type="pres">
      <dgm:prSet presAssocID="{004731D9-8B6B-48DD-8761-D6DE1C5AEEE8}" presName="connectorText" presStyleLbl="sibTrans2D1" presStyleIdx="1" presStyleCnt="2"/>
      <dgm:spPr/>
    </dgm:pt>
    <dgm:pt modelId="{F50D7F4C-7190-4F8F-A40B-F33823B350A4}" type="pres">
      <dgm:prSet presAssocID="{E383A054-203B-47CE-B214-ACA894C9304E}" presName="node" presStyleLbl="node1" presStyleIdx="2" presStyleCnt="3" custLinFactNeighborX="-2252" custLinFactNeighborY="-558">
        <dgm:presLayoutVars>
          <dgm:bulletEnabled val="1"/>
        </dgm:presLayoutVars>
      </dgm:prSet>
      <dgm:spPr/>
    </dgm:pt>
  </dgm:ptLst>
  <dgm:cxnLst>
    <dgm:cxn modelId="{A717AA7A-5A11-4A56-97A7-8CEC5220B4CA}" type="presOf" srcId="{004731D9-8B6B-48DD-8761-D6DE1C5AEEE8}" destId="{FB41A499-CAFD-4BC3-8B1F-527055C93993}" srcOrd="1" destOrd="0" presId="urn:microsoft.com/office/officeart/2005/8/layout/process1"/>
    <dgm:cxn modelId="{E9543963-34F9-47EF-B3DC-22FAA82F1190}" type="presOf" srcId="{5AAC1D43-60B3-4A39-9E86-980FAC1F9BA2}" destId="{9604C05F-8558-4CA2-A777-3F2F3B27B493}" srcOrd="0" destOrd="0" presId="urn:microsoft.com/office/officeart/2005/8/layout/process1"/>
    <dgm:cxn modelId="{6CD824A4-0644-4984-B388-2553300A1535}" srcId="{C003A4B5-4B5E-41AB-B880-1E1ACCE9B006}" destId="{5AAC1D43-60B3-4A39-9E86-980FAC1F9BA2}" srcOrd="1" destOrd="0" parTransId="{89B941BA-08C0-4AE5-ABB2-BF318BC375E0}" sibTransId="{004731D9-8B6B-48DD-8761-D6DE1C5AEEE8}"/>
    <dgm:cxn modelId="{48C26102-7937-4440-9784-94A4CE778CC8}" srcId="{C003A4B5-4B5E-41AB-B880-1E1ACCE9B006}" destId="{14269DBF-D92E-47FB-8425-434BBCA612F5}" srcOrd="0" destOrd="0" parTransId="{C08AC8D6-5969-4865-9FD3-B0686D437E50}" sibTransId="{C4A313B5-9C9C-4EDA-A378-58660EAF1F17}"/>
    <dgm:cxn modelId="{DEC4D8E8-597A-437D-8ABD-4C371C9A5E99}" type="presOf" srcId="{004731D9-8B6B-48DD-8761-D6DE1C5AEEE8}" destId="{46E97F2B-4E0A-46A9-B8D8-6073249B2A7C}" srcOrd="0" destOrd="0" presId="urn:microsoft.com/office/officeart/2005/8/layout/process1"/>
    <dgm:cxn modelId="{1A2F55CD-EF10-4DA4-8B0B-A99726E1A066}" type="presOf" srcId="{E383A054-203B-47CE-B214-ACA894C9304E}" destId="{F50D7F4C-7190-4F8F-A40B-F33823B350A4}" srcOrd="0" destOrd="0" presId="urn:microsoft.com/office/officeart/2005/8/layout/process1"/>
    <dgm:cxn modelId="{F0E86735-5A46-47FF-9F5E-789AF309307C}" srcId="{C003A4B5-4B5E-41AB-B880-1E1ACCE9B006}" destId="{E383A054-203B-47CE-B214-ACA894C9304E}" srcOrd="2" destOrd="0" parTransId="{4087EDE5-5895-4637-A15E-CB33D036461E}" sibTransId="{4E368806-070E-44CC-84CC-190192899F19}"/>
    <dgm:cxn modelId="{F864C4BB-0ECD-4A32-8FA6-67EE02419A2E}" type="presOf" srcId="{C4A313B5-9C9C-4EDA-A378-58660EAF1F17}" destId="{82ED200F-17DD-4FE4-8A2A-C3DB04FC0CC3}" srcOrd="0" destOrd="0" presId="urn:microsoft.com/office/officeart/2005/8/layout/process1"/>
    <dgm:cxn modelId="{8ADACEBE-53CE-433A-8EA6-53F570862562}" type="presOf" srcId="{C4A313B5-9C9C-4EDA-A378-58660EAF1F17}" destId="{3E041C7C-E0B3-41C3-89BD-3D8E340F8165}" srcOrd="1" destOrd="0" presId="urn:microsoft.com/office/officeart/2005/8/layout/process1"/>
    <dgm:cxn modelId="{A3C9F8A3-A97F-4ABF-9122-94CC630759C5}" type="presOf" srcId="{14269DBF-D92E-47FB-8425-434BBCA612F5}" destId="{2E99742A-074E-4B28-B6DA-7835564D8D67}" srcOrd="0" destOrd="0" presId="urn:microsoft.com/office/officeart/2005/8/layout/process1"/>
    <dgm:cxn modelId="{61734390-2F9B-408E-A38F-30D3BA13B5CE}" type="presOf" srcId="{C003A4B5-4B5E-41AB-B880-1E1ACCE9B006}" destId="{997A6365-AC4E-4519-ADC3-5ABAB7FDD568}" srcOrd="0" destOrd="0" presId="urn:microsoft.com/office/officeart/2005/8/layout/process1"/>
    <dgm:cxn modelId="{7CA67107-A2EC-4110-B229-752776DFDA60}" type="presParOf" srcId="{997A6365-AC4E-4519-ADC3-5ABAB7FDD568}" destId="{2E99742A-074E-4B28-B6DA-7835564D8D67}" srcOrd="0" destOrd="0" presId="urn:microsoft.com/office/officeart/2005/8/layout/process1"/>
    <dgm:cxn modelId="{288080B8-E4F9-45B8-9B6D-067E5DDC7F4A}" type="presParOf" srcId="{997A6365-AC4E-4519-ADC3-5ABAB7FDD568}" destId="{82ED200F-17DD-4FE4-8A2A-C3DB04FC0CC3}" srcOrd="1" destOrd="0" presId="urn:microsoft.com/office/officeart/2005/8/layout/process1"/>
    <dgm:cxn modelId="{37854F33-DE49-4D51-BA24-6F40934508B2}" type="presParOf" srcId="{82ED200F-17DD-4FE4-8A2A-C3DB04FC0CC3}" destId="{3E041C7C-E0B3-41C3-89BD-3D8E340F8165}" srcOrd="0" destOrd="0" presId="urn:microsoft.com/office/officeart/2005/8/layout/process1"/>
    <dgm:cxn modelId="{56AAA953-DF1A-4A6D-A5B8-EBBD38BA428C}" type="presParOf" srcId="{997A6365-AC4E-4519-ADC3-5ABAB7FDD568}" destId="{9604C05F-8558-4CA2-A777-3F2F3B27B493}" srcOrd="2" destOrd="0" presId="urn:microsoft.com/office/officeart/2005/8/layout/process1"/>
    <dgm:cxn modelId="{4E3798E8-632E-4302-AC05-66F0A2B895D0}" type="presParOf" srcId="{997A6365-AC4E-4519-ADC3-5ABAB7FDD568}" destId="{46E97F2B-4E0A-46A9-B8D8-6073249B2A7C}" srcOrd="3" destOrd="0" presId="urn:microsoft.com/office/officeart/2005/8/layout/process1"/>
    <dgm:cxn modelId="{90995FB0-F740-4732-918E-95F5ECB913C8}" type="presParOf" srcId="{46E97F2B-4E0A-46A9-B8D8-6073249B2A7C}" destId="{FB41A499-CAFD-4BC3-8B1F-527055C93993}" srcOrd="0" destOrd="0" presId="urn:microsoft.com/office/officeart/2005/8/layout/process1"/>
    <dgm:cxn modelId="{4EB53D7E-CE54-4F3B-951B-1F3B35558031}" type="presParOf" srcId="{997A6365-AC4E-4519-ADC3-5ABAB7FDD568}" destId="{F50D7F4C-7190-4F8F-A40B-F33823B350A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7EF8F3D-3237-4DC9-9D03-32CD36D98CF2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E503D5D1-DE6B-4610-8B34-C118DE571E95}">
      <dgm:prSet phldrT="[텍스트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ko-KR" altLang="en-US" dirty="0"/>
            <a:t>개인정보 </a:t>
          </a:r>
          <a:endParaRPr lang="en-US" altLang="ko-KR" dirty="0"/>
        </a:p>
        <a:p>
          <a:pPr latinLnBrk="1"/>
          <a:r>
            <a:rPr lang="ko-KR" altLang="en-US" dirty="0"/>
            <a:t>보호 규제</a:t>
          </a:r>
        </a:p>
      </dgm:t>
    </dgm:pt>
    <dgm:pt modelId="{5D29DF9F-A83E-4F8E-A1D0-DE0EA95B7295}" type="parTrans" cxnId="{66B947EF-8C7A-4E30-BA5F-C51F5B51C5E0}">
      <dgm:prSet/>
      <dgm:spPr/>
      <dgm:t>
        <a:bodyPr/>
        <a:lstStyle/>
        <a:p>
          <a:pPr latinLnBrk="1"/>
          <a:endParaRPr lang="ko-KR" altLang="en-US"/>
        </a:p>
      </dgm:t>
    </dgm:pt>
    <dgm:pt modelId="{A3A7E1ED-DBE4-4554-B519-CFE330DFEEFE}" type="sibTrans" cxnId="{66B947EF-8C7A-4E30-BA5F-C51F5B51C5E0}">
      <dgm:prSet/>
      <dgm:spPr/>
      <dgm:t>
        <a:bodyPr/>
        <a:lstStyle/>
        <a:p>
          <a:pPr latinLnBrk="1"/>
          <a:endParaRPr lang="ko-KR" altLang="en-US"/>
        </a:p>
      </dgm:t>
    </dgm:pt>
    <dgm:pt modelId="{80CE2EC7-B696-42A5-BF79-4F93B688E0EC}">
      <dgm:prSet phldrT="[텍스트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ko-KR" altLang="en-US" dirty="0"/>
            <a:t>전통적</a:t>
          </a:r>
          <a:endParaRPr lang="en-US" altLang="ko-KR" dirty="0"/>
        </a:p>
        <a:p>
          <a:pPr latinLnBrk="1"/>
          <a:r>
            <a:rPr lang="ko-KR" altLang="en-US" dirty="0"/>
            <a:t>온라인 규제</a:t>
          </a:r>
        </a:p>
      </dgm:t>
    </dgm:pt>
    <dgm:pt modelId="{125CD722-0223-48A9-BBF8-44F67FBC6F4C}" type="parTrans" cxnId="{811D7116-E8A6-47B5-B977-B266B8941A83}">
      <dgm:prSet/>
      <dgm:spPr/>
      <dgm:t>
        <a:bodyPr/>
        <a:lstStyle/>
        <a:p>
          <a:pPr latinLnBrk="1"/>
          <a:endParaRPr lang="ko-KR" altLang="en-US"/>
        </a:p>
      </dgm:t>
    </dgm:pt>
    <dgm:pt modelId="{DDB7867B-42D7-4130-99C9-12A42D906C19}" type="sibTrans" cxnId="{811D7116-E8A6-47B5-B977-B266B8941A83}">
      <dgm:prSet/>
      <dgm:spPr/>
      <dgm:t>
        <a:bodyPr/>
        <a:lstStyle/>
        <a:p>
          <a:pPr latinLnBrk="1"/>
          <a:endParaRPr lang="ko-KR" altLang="en-US"/>
        </a:p>
      </dgm:t>
    </dgm:pt>
    <dgm:pt modelId="{B7AA744D-816B-4AFB-BD82-639303F104A0}">
      <dgm:prSet phldrT="[텍스트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ko-KR" altLang="en-US" dirty="0"/>
            <a:t>전통적</a:t>
          </a:r>
          <a:endParaRPr lang="en-US" altLang="ko-KR" dirty="0"/>
        </a:p>
        <a:p>
          <a:pPr latinLnBrk="1"/>
          <a:r>
            <a:rPr lang="ko-KR" altLang="en-US" dirty="0"/>
            <a:t>금융규제</a:t>
          </a:r>
        </a:p>
      </dgm:t>
    </dgm:pt>
    <dgm:pt modelId="{6E416F09-3935-47D1-A96E-803C28565509}" type="parTrans" cxnId="{8E388A65-9DED-4481-88D7-7F08490FAA29}">
      <dgm:prSet/>
      <dgm:spPr/>
      <dgm:t>
        <a:bodyPr/>
        <a:lstStyle/>
        <a:p>
          <a:pPr latinLnBrk="1"/>
          <a:endParaRPr lang="ko-KR" altLang="en-US"/>
        </a:p>
      </dgm:t>
    </dgm:pt>
    <dgm:pt modelId="{54785F43-0BAE-4C30-9370-35B5F70EE889}" type="sibTrans" cxnId="{8E388A65-9DED-4481-88D7-7F08490FAA29}">
      <dgm:prSet/>
      <dgm:spPr/>
      <dgm:t>
        <a:bodyPr/>
        <a:lstStyle/>
        <a:p>
          <a:pPr latinLnBrk="1"/>
          <a:endParaRPr lang="ko-KR" altLang="en-US"/>
        </a:p>
      </dgm:t>
    </dgm:pt>
    <dgm:pt modelId="{CC0AAEE5-6FDA-4C18-A731-C44ADC89EC3C}" type="pres">
      <dgm:prSet presAssocID="{67EF8F3D-3237-4DC9-9D03-32CD36D98CF2}" presName="Name0" presStyleCnt="0">
        <dgm:presLayoutVars>
          <dgm:dir/>
          <dgm:resizeHandles val="exact"/>
        </dgm:presLayoutVars>
      </dgm:prSet>
      <dgm:spPr/>
    </dgm:pt>
    <dgm:pt modelId="{D52AD009-DCC2-4D01-B5C3-531952710D07}" type="pres">
      <dgm:prSet presAssocID="{E503D5D1-DE6B-4610-8B34-C118DE571E95}" presName="node" presStyleLbl="node1" presStyleIdx="0" presStyleCnt="3">
        <dgm:presLayoutVars>
          <dgm:bulletEnabled val="1"/>
        </dgm:presLayoutVars>
      </dgm:prSet>
      <dgm:spPr/>
    </dgm:pt>
    <dgm:pt modelId="{5561EDD6-7411-4A65-A3F7-628FC016F20A}" type="pres">
      <dgm:prSet presAssocID="{A3A7E1ED-DBE4-4554-B519-CFE330DFEEFE}" presName="sibTrans" presStyleLbl="sibTrans2D1" presStyleIdx="0" presStyleCnt="3"/>
      <dgm:spPr/>
    </dgm:pt>
    <dgm:pt modelId="{D56EBC5F-1E2E-4789-B612-FBC1479EA9FD}" type="pres">
      <dgm:prSet presAssocID="{A3A7E1ED-DBE4-4554-B519-CFE330DFEEFE}" presName="connectorText" presStyleLbl="sibTrans2D1" presStyleIdx="0" presStyleCnt="3"/>
      <dgm:spPr/>
    </dgm:pt>
    <dgm:pt modelId="{0135C386-679A-4B66-BF34-54C1BA99348D}" type="pres">
      <dgm:prSet presAssocID="{80CE2EC7-B696-42A5-BF79-4F93B688E0EC}" presName="node" presStyleLbl="node1" presStyleIdx="1" presStyleCnt="3">
        <dgm:presLayoutVars>
          <dgm:bulletEnabled val="1"/>
        </dgm:presLayoutVars>
      </dgm:prSet>
      <dgm:spPr/>
    </dgm:pt>
    <dgm:pt modelId="{8667D95C-351C-4862-96D3-8E0D4FD7FB1B}" type="pres">
      <dgm:prSet presAssocID="{DDB7867B-42D7-4130-99C9-12A42D906C19}" presName="sibTrans" presStyleLbl="sibTrans2D1" presStyleIdx="1" presStyleCnt="3"/>
      <dgm:spPr/>
    </dgm:pt>
    <dgm:pt modelId="{A7E4EABE-41EE-4BA0-8DE6-4AF588FE6362}" type="pres">
      <dgm:prSet presAssocID="{DDB7867B-42D7-4130-99C9-12A42D906C19}" presName="connectorText" presStyleLbl="sibTrans2D1" presStyleIdx="1" presStyleCnt="3"/>
      <dgm:spPr/>
    </dgm:pt>
    <dgm:pt modelId="{68C9A41F-2A99-4670-B86B-01082AF3DF6A}" type="pres">
      <dgm:prSet presAssocID="{B7AA744D-816B-4AFB-BD82-639303F104A0}" presName="node" presStyleLbl="node1" presStyleIdx="2" presStyleCnt="3">
        <dgm:presLayoutVars>
          <dgm:bulletEnabled val="1"/>
        </dgm:presLayoutVars>
      </dgm:prSet>
      <dgm:spPr/>
    </dgm:pt>
    <dgm:pt modelId="{6FD30246-13B0-4490-B2BD-55CC109D3743}" type="pres">
      <dgm:prSet presAssocID="{54785F43-0BAE-4C30-9370-35B5F70EE889}" presName="sibTrans" presStyleLbl="sibTrans2D1" presStyleIdx="2" presStyleCnt="3"/>
      <dgm:spPr/>
    </dgm:pt>
    <dgm:pt modelId="{47C7BFF0-C9EE-4A9D-95AA-D2259C91EAB7}" type="pres">
      <dgm:prSet presAssocID="{54785F43-0BAE-4C30-9370-35B5F70EE889}" presName="connectorText" presStyleLbl="sibTrans2D1" presStyleIdx="2" presStyleCnt="3"/>
      <dgm:spPr/>
    </dgm:pt>
  </dgm:ptLst>
  <dgm:cxnLst>
    <dgm:cxn modelId="{CA2E8494-3EF6-4CF6-A9FB-32B8F8264B34}" type="presOf" srcId="{DDB7867B-42D7-4130-99C9-12A42D906C19}" destId="{A7E4EABE-41EE-4BA0-8DE6-4AF588FE6362}" srcOrd="1" destOrd="0" presId="urn:microsoft.com/office/officeart/2005/8/layout/cycle7"/>
    <dgm:cxn modelId="{B70CB30C-0B80-4C49-AF65-36DB624CB378}" type="presOf" srcId="{A3A7E1ED-DBE4-4554-B519-CFE330DFEEFE}" destId="{5561EDD6-7411-4A65-A3F7-628FC016F20A}" srcOrd="0" destOrd="0" presId="urn:microsoft.com/office/officeart/2005/8/layout/cycle7"/>
    <dgm:cxn modelId="{B960B0D5-8EDF-4A1A-9A57-B663B46DE427}" type="presOf" srcId="{B7AA744D-816B-4AFB-BD82-639303F104A0}" destId="{68C9A41F-2A99-4670-B86B-01082AF3DF6A}" srcOrd="0" destOrd="0" presId="urn:microsoft.com/office/officeart/2005/8/layout/cycle7"/>
    <dgm:cxn modelId="{EF65AFC5-0568-4484-9863-66803B199E97}" type="presOf" srcId="{54785F43-0BAE-4C30-9370-35B5F70EE889}" destId="{6FD30246-13B0-4490-B2BD-55CC109D3743}" srcOrd="0" destOrd="0" presId="urn:microsoft.com/office/officeart/2005/8/layout/cycle7"/>
    <dgm:cxn modelId="{8EF74B3A-BF2D-48E5-BB2A-2E3715FC5AB6}" type="presOf" srcId="{54785F43-0BAE-4C30-9370-35B5F70EE889}" destId="{47C7BFF0-C9EE-4A9D-95AA-D2259C91EAB7}" srcOrd="1" destOrd="0" presId="urn:microsoft.com/office/officeart/2005/8/layout/cycle7"/>
    <dgm:cxn modelId="{2385F223-7D4E-4E75-B309-67FDB39D93E6}" type="presOf" srcId="{DDB7867B-42D7-4130-99C9-12A42D906C19}" destId="{8667D95C-351C-4862-96D3-8E0D4FD7FB1B}" srcOrd="0" destOrd="0" presId="urn:microsoft.com/office/officeart/2005/8/layout/cycle7"/>
    <dgm:cxn modelId="{9371B779-A487-4BDB-AFF9-A4CECEA6B0C5}" type="presOf" srcId="{E503D5D1-DE6B-4610-8B34-C118DE571E95}" destId="{D52AD009-DCC2-4D01-B5C3-531952710D07}" srcOrd="0" destOrd="0" presId="urn:microsoft.com/office/officeart/2005/8/layout/cycle7"/>
    <dgm:cxn modelId="{66B947EF-8C7A-4E30-BA5F-C51F5B51C5E0}" srcId="{67EF8F3D-3237-4DC9-9D03-32CD36D98CF2}" destId="{E503D5D1-DE6B-4610-8B34-C118DE571E95}" srcOrd="0" destOrd="0" parTransId="{5D29DF9F-A83E-4F8E-A1D0-DE0EA95B7295}" sibTransId="{A3A7E1ED-DBE4-4554-B519-CFE330DFEEFE}"/>
    <dgm:cxn modelId="{00E5BD84-6C4D-4ED9-B28E-BF1D1EA6065D}" type="presOf" srcId="{A3A7E1ED-DBE4-4554-B519-CFE330DFEEFE}" destId="{D56EBC5F-1E2E-4789-B612-FBC1479EA9FD}" srcOrd="1" destOrd="0" presId="urn:microsoft.com/office/officeart/2005/8/layout/cycle7"/>
    <dgm:cxn modelId="{8E388A65-9DED-4481-88D7-7F08490FAA29}" srcId="{67EF8F3D-3237-4DC9-9D03-32CD36D98CF2}" destId="{B7AA744D-816B-4AFB-BD82-639303F104A0}" srcOrd="2" destOrd="0" parTransId="{6E416F09-3935-47D1-A96E-803C28565509}" sibTransId="{54785F43-0BAE-4C30-9370-35B5F70EE889}"/>
    <dgm:cxn modelId="{F0AF585F-0A3E-440E-96D4-326F95E6B96D}" type="presOf" srcId="{80CE2EC7-B696-42A5-BF79-4F93B688E0EC}" destId="{0135C386-679A-4B66-BF34-54C1BA99348D}" srcOrd="0" destOrd="0" presId="urn:microsoft.com/office/officeart/2005/8/layout/cycle7"/>
    <dgm:cxn modelId="{811D7116-E8A6-47B5-B977-B266B8941A83}" srcId="{67EF8F3D-3237-4DC9-9D03-32CD36D98CF2}" destId="{80CE2EC7-B696-42A5-BF79-4F93B688E0EC}" srcOrd="1" destOrd="0" parTransId="{125CD722-0223-48A9-BBF8-44F67FBC6F4C}" sibTransId="{DDB7867B-42D7-4130-99C9-12A42D906C19}"/>
    <dgm:cxn modelId="{AED32DA4-4DC5-4793-B94C-6B6E4EBDF29C}" type="presOf" srcId="{67EF8F3D-3237-4DC9-9D03-32CD36D98CF2}" destId="{CC0AAEE5-6FDA-4C18-A731-C44ADC89EC3C}" srcOrd="0" destOrd="0" presId="urn:microsoft.com/office/officeart/2005/8/layout/cycle7"/>
    <dgm:cxn modelId="{02F4D831-9C9E-41E3-B4E3-D055A417C07F}" type="presParOf" srcId="{CC0AAEE5-6FDA-4C18-A731-C44ADC89EC3C}" destId="{D52AD009-DCC2-4D01-B5C3-531952710D07}" srcOrd="0" destOrd="0" presId="urn:microsoft.com/office/officeart/2005/8/layout/cycle7"/>
    <dgm:cxn modelId="{6AA58F42-1D82-4F7D-8B51-AABDAA70FE05}" type="presParOf" srcId="{CC0AAEE5-6FDA-4C18-A731-C44ADC89EC3C}" destId="{5561EDD6-7411-4A65-A3F7-628FC016F20A}" srcOrd="1" destOrd="0" presId="urn:microsoft.com/office/officeart/2005/8/layout/cycle7"/>
    <dgm:cxn modelId="{C7A28D3A-CA02-4BBE-8103-7DCF5688309C}" type="presParOf" srcId="{5561EDD6-7411-4A65-A3F7-628FC016F20A}" destId="{D56EBC5F-1E2E-4789-B612-FBC1479EA9FD}" srcOrd="0" destOrd="0" presId="urn:microsoft.com/office/officeart/2005/8/layout/cycle7"/>
    <dgm:cxn modelId="{87B1F161-667B-4EAF-987A-084732D758D6}" type="presParOf" srcId="{CC0AAEE5-6FDA-4C18-A731-C44ADC89EC3C}" destId="{0135C386-679A-4B66-BF34-54C1BA99348D}" srcOrd="2" destOrd="0" presId="urn:microsoft.com/office/officeart/2005/8/layout/cycle7"/>
    <dgm:cxn modelId="{8D1FDB69-D829-480D-9579-5DF9129A9438}" type="presParOf" srcId="{CC0AAEE5-6FDA-4C18-A731-C44ADC89EC3C}" destId="{8667D95C-351C-4862-96D3-8E0D4FD7FB1B}" srcOrd="3" destOrd="0" presId="urn:microsoft.com/office/officeart/2005/8/layout/cycle7"/>
    <dgm:cxn modelId="{E79F69EE-BE2C-4860-B2E5-F2864B837EC1}" type="presParOf" srcId="{8667D95C-351C-4862-96D3-8E0D4FD7FB1B}" destId="{A7E4EABE-41EE-4BA0-8DE6-4AF588FE6362}" srcOrd="0" destOrd="0" presId="urn:microsoft.com/office/officeart/2005/8/layout/cycle7"/>
    <dgm:cxn modelId="{A6A21275-D1D1-47AF-A881-2D9621D65BE8}" type="presParOf" srcId="{CC0AAEE5-6FDA-4C18-A731-C44ADC89EC3C}" destId="{68C9A41F-2A99-4670-B86B-01082AF3DF6A}" srcOrd="4" destOrd="0" presId="urn:microsoft.com/office/officeart/2005/8/layout/cycle7"/>
    <dgm:cxn modelId="{562AFB72-72E6-477C-A829-97F2A6E6F16F}" type="presParOf" srcId="{CC0AAEE5-6FDA-4C18-A731-C44ADC89EC3C}" destId="{6FD30246-13B0-4490-B2BD-55CC109D3743}" srcOrd="5" destOrd="0" presId="urn:microsoft.com/office/officeart/2005/8/layout/cycle7"/>
    <dgm:cxn modelId="{87159F85-AE03-446C-83F3-FFFB3D740047}" type="presParOf" srcId="{6FD30246-13B0-4490-B2BD-55CC109D3743}" destId="{47C7BFF0-C9EE-4A9D-95AA-D2259C91EAB7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B71D90-F1DE-4D0E-9A32-17F4BEF56AC6}">
      <dsp:nvSpPr>
        <dsp:cNvPr id="0" name=""/>
        <dsp:cNvSpPr/>
      </dsp:nvSpPr>
      <dsp:spPr>
        <a:xfrm>
          <a:off x="91834" y="76358"/>
          <a:ext cx="1794196" cy="179419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금융</a:t>
          </a:r>
          <a:r>
            <a:rPr lang="en-US" altLang="ko-KR" sz="1800" kern="1200" dirty="0"/>
            <a:t>(Finance)</a:t>
          </a:r>
          <a:endParaRPr lang="ko-KR" altLang="en-US" sz="1800" kern="1200" dirty="0"/>
        </a:p>
      </dsp:txBody>
      <dsp:txXfrm>
        <a:off x="354588" y="339112"/>
        <a:ext cx="1268688" cy="1268688"/>
      </dsp:txXfrm>
    </dsp:sp>
    <dsp:sp modelId="{FAFEE5D0-75C8-4905-9C2E-549ECC838C6E}">
      <dsp:nvSpPr>
        <dsp:cNvPr id="0" name=""/>
        <dsp:cNvSpPr/>
      </dsp:nvSpPr>
      <dsp:spPr>
        <a:xfrm>
          <a:off x="1931253" y="408865"/>
          <a:ext cx="1040634" cy="1040634"/>
        </a:xfrm>
        <a:prstGeom prst="mathPlus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>
        <a:off x="2069189" y="806803"/>
        <a:ext cx="764762" cy="244758"/>
      </dsp:txXfrm>
    </dsp:sp>
    <dsp:sp modelId="{9B76883D-1725-43ED-BA03-8E65D3B7FDB6}">
      <dsp:nvSpPr>
        <dsp:cNvPr id="0" name=""/>
        <dsp:cNvSpPr/>
      </dsp:nvSpPr>
      <dsp:spPr>
        <a:xfrm>
          <a:off x="3070581" y="0"/>
          <a:ext cx="1794196" cy="179419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기술</a:t>
          </a:r>
          <a:r>
            <a:rPr lang="en-US" altLang="ko-KR" sz="1800" kern="1200" dirty="0"/>
            <a:t>(Technology)</a:t>
          </a:r>
          <a:endParaRPr lang="ko-KR" altLang="en-US" sz="1800" kern="1200" dirty="0"/>
        </a:p>
      </dsp:txBody>
      <dsp:txXfrm>
        <a:off x="3333335" y="262754"/>
        <a:ext cx="1268688" cy="1268688"/>
      </dsp:txXfrm>
    </dsp:sp>
    <dsp:sp modelId="{E1DBBB0C-0CDE-4DC8-A897-E1CF7B4CD063}">
      <dsp:nvSpPr>
        <dsp:cNvPr id="0" name=""/>
        <dsp:cNvSpPr/>
      </dsp:nvSpPr>
      <dsp:spPr>
        <a:xfrm>
          <a:off x="5080934" y="408865"/>
          <a:ext cx="1040634" cy="1040634"/>
        </a:xfrm>
        <a:prstGeom prst="mathEqual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>
        <a:off x="5218870" y="623236"/>
        <a:ext cx="764762" cy="611892"/>
      </dsp:txXfrm>
    </dsp:sp>
    <dsp:sp modelId="{30EB26CC-D39C-4F93-9C25-A7F6F3CC6CF5}">
      <dsp:nvSpPr>
        <dsp:cNvPr id="0" name=""/>
        <dsp:cNvSpPr/>
      </dsp:nvSpPr>
      <dsp:spPr>
        <a:xfrm>
          <a:off x="6146104" y="0"/>
          <a:ext cx="1820751" cy="179419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핀 </a:t>
          </a:r>
          <a:r>
            <a:rPr lang="ko-KR" altLang="en-US" sz="1800" kern="1200" dirty="0" err="1"/>
            <a:t>테크</a:t>
          </a:r>
          <a:r>
            <a:rPr lang="en-US" altLang="ko-KR" sz="1800" kern="1200" dirty="0"/>
            <a:t>(Fin Tech)</a:t>
          </a:r>
          <a:endParaRPr lang="ko-KR" altLang="en-US" sz="1800" kern="1200" dirty="0"/>
        </a:p>
      </dsp:txBody>
      <dsp:txXfrm>
        <a:off x="6412747" y="262754"/>
        <a:ext cx="1287465" cy="12686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B80D2C-4877-4F6E-981B-4232EE7591D1}">
      <dsp:nvSpPr>
        <dsp:cNvPr id="0" name=""/>
        <dsp:cNvSpPr/>
      </dsp:nvSpPr>
      <dsp:spPr>
        <a:xfrm>
          <a:off x="3354753" y="251"/>
          <a:ext cx="5032131" cy="980094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t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500" kern="1200" dirty="0"/>
            <a:t>수익성 악화</a:t>
          </a: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500" kern="1200" dirty="0"/>
            <a:t>부실 주택담보대출로 인한 대출원금 회수 불가능</a:t>
          </a:r>
        </a:p>
      </dsp:txBody>
      <dsp:txXfrm>
        <a:off x="3354753" y="122763"/>
        <a:ext cx="4664596" cy="735070"/>
      </dsp:txXfrm>
    </dsp:sp>
    <dsp:sp modelId="{14BCB6A2-4DC5-469A-90AA-77DDB4CB2D8E}">
      <dsp:nvSpPr>
        <dsp:cNvPr id="0" name=""/>
        <dsp:cNvSpPr/>
      </dsp:nvSpPr>
      <dsp:spPr>
        <a:xfrm>
          <a:off x="8806" y="33456"/>
          <a:ext cx="3354754" cy="98009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200" kern="1200" dirty="0"/>
            <a:t>2008</a:t>
          </a:r>
          <a:r>
            <a:rPr lang="ko-KR" altLang="en-US" sz="3200" kern="1200" dirty="0"/>
            <a:t>년 금융위기</a:t>
          </a:r>
        </a:p>
      </dsp:txBody>
      <dsp:txXfrm>
        <a:off x="56650" y="81300"/>
        <a:ext cx="3259066" cy="884406"/>
      </dsp:txXfrm>
    </dsp:sp>
    <dsp:sp modelId="{72151264-C81E-442F-ABC5-96E7ED4EC44B}">
      <dsp:nvSpPr>
        <dsp:cNvPr id="0" name=""/>
        <dsp:cNvSpPr/>
      </dsp:nvSpPr>
      <dsp:spPr>
        <a:xfrm>
          <a:off x="3354753" y="1078355"/>
          <a:ext cx="5032131" cy="980094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t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500" kern="1200" dirty="0"/>
            <a:t>미국의 무분별한 파생 상품 판매 금지 법안</a:t>
          </a:r>
          <a:r>
            <a:rPr lang="en-US" altLang="ko-KR" sz="1500" kern="1200" dirty="0"/>
            <a:t>(</a:t>
          </a:r>
          <a:r>
            <a:rPr lang="ko-KR" altLang="en-US" sz="1500" kern="1200" dirty="0" err="1"/>
            <a:t>도드</a:t>
          </a:r>
          <a:r>
            <a:rPr lang="ko-KR" altLang="en-US" sz="1500" kern="1200" dirty="0"/>
            <a:t> 프랭크 법</a:t>
          </a:r>
          <a:r>
            <a:rPr lang="en-US" altLang="ko-KR" sz="1500" kern="1200" dirty="0"/>
            <a:t>)</a:t>
          </a:r>
          <a:endParaRPr lang="ko-KR" altLang="en-US" sz="1500" kern="1200" dirty="0"/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500" kern="1200" dirty="0"/>
            <a:t>금융 규제로 수익률 </a:t>
          </a:r>
          <a:r>
            <a:rPr lang="en-US" altLang="ko-KR" sz="1500" kern="1200" dirty="0"/>
            <a:t>7~10% </a:t>
          </a:r>
          <a:r>
            <a:rPr lang="ko-KR" altLang="en-US" sz="1500" kern="1200" dirty="0"/>
            <a:t>감소</a:t>
          </a:r>
        </a:p>
      </dsp:txBody>
      <dsp:txXfrm>
        <a:off x="3354753" y="1200867"/>
        <a:ext cx="4664596" cy="735070"/>
      </dsp:txXfrm>
    </dsp:sp>
    <dsp:sp modelId="{CA1D03FE-6266-443C-883E-5B8E88065570}">
      <dsp:nvSpPr>
        <dsp:cNvPr id="0" name=""/>
        <dsp:cNvSpPr/>
      </dsp:nvSpPr>
      <dsp:spPr>
        <a:xfrm>
          <a:off x="0" y="1078355"/>
          <a:ext cx="3354754" cy="98009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kern="1200" dirty="0"/>
            <a:t>금융업계의 규제</a:t>
          </a:r>
        </a:p>
      </dsp:txBody>
      <dsp:txXfrm>
        <a:off x="47844" y="1126199"/>
        <a:ext cx="3259066" cy="8844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99742A-074E-4B28-B6DA-7835564D8D67}">
      <dsp:nvSpPr>
        <dsp:cNvPr id="0" name=""/>
        <dsp:cNvSpPr/>
      </dsp:nvSpPr>
      <dsp:spPr>
        <a:xfrm>
          <a:off x="7143" y="24811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금융 서비스 전산화</a:t>
          </a:r>
        </a:p>
      </dsp:txBody>
      <dsp:txXfrm>
        <a:off x="44665" y="285639"/>
        <a:ext cx="2060143" cy="1206068"/>
      </dsp:txXfrm>
    </dsp:sp>
    <dsp:sp modelId="{82ED200F-17DD-4FE4-8A2A-C3DB04FC0CC3}">
      <dsp:nvSpPr>
        <dsp:cNvPr id="0" name=""/>
        <dsp:cNvSpPr/>
      </dsp:nvSpPr>
      <dsp:spPr>
        <a:xfrm>
          <a:off x="2355850" y="62391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900" kern="1200"/>
        </a:p>
      </dsp:txBody>
      <dsp:txXfrm>
        <a:off x="2355850" y="729815"/>
        <a:ext cx="316861" cy="317716"/>
      </dsp:txXfrm>
    </dsp:sp>
    <dsp:sp modelId="{9604C05F-8558-4CA2-A777-3F2F3B27B493}">
      <dsp:nvSpPr>
        <dsp:cNvPr id="0" name=""/>
        <dsp:cNvSpPr/>
      </dsp:nvSpPr>
      <dsp:spPr>
        <a:xfrm>
          <a:off x="2996406" y="24811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금융소비자가 만드는 데이터</a:t>
          </a:r>
        </a:p>
      </dsp:txBody>
      <dsp:txXfrm>
        <a:off x="3033928" y="285639"/>
        <a:ext cx="2060143" cy="1206068"/>
      </dsp:txXfrm>
    </dsp:sp>
    <dsp:sp modelId="{46E97F2B-4E0A-46A9-B8D8-6073249B2A7C}">
      <dsp:nvSpPr>
        <dsp:cNvPr id="0" name=""/>
        <dsp:cNvSpPr/>
      </dsp:nvSpPr>
      <dsp:spPr>
        <a:xfrm rot="21591726">
          <a:off x="5340303" y="620306"/>
          <a:ext cx="442467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900" kern="1200"/>
        </a:p>
      </dsp:txBody>
      <dsp:txXfrm>
        <a:off x="5340303" y="726371"/>
        <a:ext cx="309727" cy="317716"/>
      </dsp:txXfrm>
    </dsp:sp>
    <dsp:sp modelId="{F50D7F4C-7190-4F8F-A40B-F33823B350A4}">
      <dsp:nvSpPr>
        <dsp:cNvPr id="0" name=""/>
        <dsp:cNvSpPr/>
      </dsp:nvSpPr>
      <dsp:spPr>
        <a:xfrm>
          <a:off x="5966434" y="240969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IT</a:t>
          </a:r>
          <a:r>
            <a:rPr lang="ko-KR" altLang="en-US" sz="2300" kern="1200" dirty="0"/>
            <a:t>기업의 역할 </a:t>
          </a:r>
          <a:r>
            <a:rPr lang="ko-KR" altLang="en-US" sz="2300" kern="1200" dirty="0" err="1"/>
            <a:t>증대화</a:t>
          </a:r>
          <a:endParaRPr lang="ko-KR" altLang="en-US" sz="2300" kern="1200" dirty="0"/>
        </a:p>
      </dsp:txBody>
      <dsp:txXfrm>
        <a:off x="6003956" y="278491"/>
        <a:ext cx="2060143" cy="12060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2AD009-DCC2-4D01-B5C3-531952710D07}">
      <dsp:nvSpPr>
        <dsp:cNvPr id="0" name=""/>
        <dsp:cNvSpPr/>
      </dsp:nvSpPr>
      <dsp:spPr>
        <a:xfrm>
          <a:off x="4200961" y="1146"/>
          <a:ext cx="1616789" cy="808394"/>
        </a:xfrm>
        <a:prstGeom prst="roundRect">
          <a:avLst>
            <a:gd name="adj" fmla="val 10000"/>
          </a:avLst>
        </a:prstGeom>
        <a:solidFill>
          <a:schemeClr val="lt1"/>
        </a:solidFill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개인정보 </a:t>
          </a:r>
          <a:endParaRPr lang="en-US" altLang="ko-KR" sz="1700" kern="1200" dirty="0"/>
        </a:p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보호 규제</a:t>
          </a:r>
        </a:p>
      </dsp:txBody>
      <dsp:txXfrm>
        <a:off x="4224638" y="24823"/>
        <a:ext cx="1569435" cy="761040"/>
      </dsp:txXfrm>
    </dsp:sp>
    <dsp:sp modelId="{5561EDD6-7411-4A65-A3F7-628FC016F20A}">
      <dsp:nvSpPr>
        <dsp:cNvPr id="0" name=""/>
        <dsp:cNvSpPr/>
      </dsp:nvSpPr>
      <dsp:spPr>
        <a:xfrm rot="3600000">
          <a:off x="5255359" y="1420630"/>
          <a:ext cx="843699" cy="282938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>
        <a:off x="5340240" y="1477218"/>
        <a:ext cx="673937" cy="169762"/>
      </dsp:txXfrm>
    </dsp:sp>
    <dsp:sp modelId="{0135C386-679A-4B66-BF34-54C1BA99348D}">
      <dsp:nvSpPr>
        <dsp:cNvPr id="0" name=""/>
        <dsp:cNvSpPr/>
      </dsp:nvSpPr>
      <dsp:spPr>
        <a:xfrm>
          <a:off x="5536668" y="2314658"/>
          <a:ext cx="1616789" cy="808394"/>
        </a:xfrm>
        <a:prstGeom prst="roundRect">
          <a:avLst>
            <a:gd name="adj" fmla="val 10000"/>
          </a:avLst>
        </a:prstGeom>
        <a:solidFill>
          <a:schemeClr val="lt1"/>
        </a:solidFill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전통적</a:t>
          </a:r>
          <a:endParaRPr lang="en-US" altLang="ko-KR" sz="1700" kern="1200" dirty="0"/>
        </a:p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온라인 규제</a:t>
          </a:r>
        </a:p>
      </dsp:txBody>
      <dsp:txXfrm>
        <a:off x="5560345" y="2338335"/>
        <a:ext cx="1569435" cy="761040"/>
      </dsp:txXfrm>
    </dsp:sp>
    <dsp:sp modelId="{8667D95C-351C-4862-96D3-8E0D4FD7FB1B}">
      <dsp:nvSpPr>
        <dsp:cNvPr id="0" name=""/>
        <dsp:cNvSpPr/>
      </dsp:nvSpPr>
      <dsp:spPr>
        <a:xfrm rot="10800000">
          <a:off x="4587506" y="2577387"/>
          <a:ext cx="843699" cy="282938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 rot="10800000">
        <a:off x="4672387" y="2633975"/>
        <a:ext cx="673937" cy="169762"/>
      </dsp:txXfrm>
    </dsp:sp>
    <dsp:sp modelId="{68C9A41F-2A99-4670-B86B-01082AF3DF6A}">
      <dsp:nvSpPr>
        <dsp:cNvPr id="0" name=""/>
        <dsp:cNvSpPr/>
      </dsp:nvSpPr>
      <dsp:spPr>
        <a:xfrm>
          <a:off x="2865254" y="2314658"/>
          <a:ext cx="1616789" cy="808394"/>
        </a:xfrm>
        <a:prstGeom prst="roundRect">
          <a:avLst>
            <a:gd name="adj" fmla="val 10000"/>
          </a:avLst>
        </a:prstGeom>
        <a:solidFill>
          <a:schemeClr val="lt1"/>
        </a:solidFill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전통적</a:t>
          </a:r>
          <a:endParaRPr lang="en-US" altLang="ko-KR" sz="1700" kern="1200" dirty="0"/>
        </a:p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금융규제</a:t>
          </a:r>
        </a:p>
      </dsp:txBody>
      <dsp:txXfrm>
        <a:off x="2888931" y="2338335"/>
        <a:ext cx="1569435" cy="761040"/>
      </dsp:txXfrm>
    </dsp:sp>
    <dsp:sp modelId="{6FD30246-13B0-4490-B2BD-55CC109D3743}">
      <dsp:nvSpPr>
        <dsp:cNvPr id="0" name=""/>
        <dsp:cNvSpPr/>
      </dsp:nvSpPr>
      <dsp:spPr>
        <a:xfrm rot="18000000">
          <a:off x="3919652" y="1420630"/>
          <a:ext cx="843699" cy="282938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>
        <a:off x="4004533" y="1477218"/>
        <a:ext cx="673937" cy="1697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BE52B8-536F-4F79-BD46-19DCFB8E172B}" type="datetimeFigureOut">
              <a:rPr lang="ko-KR" altLang="en-US" smtClean="0"/>
              <a:t>2016-09-30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98B9A-3689-4102-9040-AAFEEFCE8E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59555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B2098-0BB6-4A72-BDB2-EE839F6123FC}" type="datetimeFigureOut">
              <a:rPr lang="ko-KR" altLang="en-US" smtClean="0"/>
              <a:t>2016-09-30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C08892-0C41-4F49-8B66-8D45502AE6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8797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C1CA2-5F58-4F6C-9EE2-5994CCC46B5A}" type="datetimeFigureOut">
              <a:rPr lang="ko-KR" altLang="en-US" smtClean="0"/>
              <a:t>2016-09-30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F4B3B-DD23-43F8-9BE1-3535CA8A08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937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C1CA2-5F58-4F6C-9EE2-5994CCC46B5A}" type="datetimeFigureOut">
              <a:rPr lang="ko-KR" altLang="en-US" smtClean="0"/>
              <a:t>2016-09-30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F4B3B-DD23-43F8-9BE1-3535CA8A08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999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C1CA2-5F58-4F6C-9EE2-5994CCC46B5A}" type="datetimeFigureOut">
              <a:rPr lang="ko-KR" altLang="en-US" smtClean="0"/>
              <a:t>2016-09-30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F4B3B-DD23-43F8-9BE1-3535CA8A08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23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C1CA2-5F58-4F6C-9EE2-5994CCC46B5A}" type="datetimeFigureOut">
              <a:rPr lang="ko-KR" altLang="en-US" smtClean="0"/>
              <a:t>2016-09-30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F4B3B-DD23-43F8-9BE1-3535CA8A08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48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C1CA2-5F58-4F6C-9EE2-5994CCC46B5A}" type="datetimeFigureOut">
              <a:rPr lang="ko-KR" altLang="en-US" smtClean="0"/>
              <a:t>2016-09-30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F4B3B-DD23-43F8-9BE1-3535CA8A08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9622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C1CA2-5F58-4F6C-9EE2-5994CCC46B5A}" type="datetimeFigureOut">
              <a:rPr lang="ko-KR" altLang="en-US" smtClean="0"/>
              <a:t>2016-09-30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F4B3B-DD23-43F8-9BE1-3535CA8A08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667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C1CA2-5F58-4F6C-9EE2-5994CCC46B5A}" type="datetimeFigureOut">
              <a:rPr lang="ko-KR" altLang="en-US" smtClean="0"/>
              <a:t>2016-09-30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F4B3B-DD23-43F8-9BE1-3535CA8A08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8811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C1CA2-5F58-4F6C-9EE2-5994CCC46B5A}" type="datetimeFigureOut">
              <a:rPr lang="ko-KR" altLang="en-US" smtClean="0"/>
              <a:t>2016-09-30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F4B3B-DD23-43F8-9BE1-3535CA8A08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5944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C1CA2-5F58-4F6C-9EE2-5994CCC46B5A}" type="datetimeFigureOut">
              <a:rPr lang="ko-KR" altLang="en-US" smtClean="0"/>
              <a:t>2016-09-30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F4B3B-DD23-43F8-9BE1-3535CA8A08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78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C1CA2-5F58-4F6C-9EE2-5994CCC46B5A}" type="datetimeFigureOut">
              <a:rPr lang="ko-KR" altLang="en-US" smtClean="0"/>
              <a:t>2016-09-30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082F4B3B-DD23-43F8-9BE1-3535CA8A08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643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C1CA2-5F58-4F6C-9EE2-5994CCC46B5A}" type="datetimeFigureOut">
              <a:rPr lang="ko-KR" altLang="en-US" smtClean="0"/>
              <a:t>2016-09-30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F4B3B-DD23-43F8-9BE1-3535CA8A08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795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C1CA2-5F58-4F6C-9EE2-5994CCC46B5A}" type="datetimeFigureOut">
              <a:rPr lang="ko-KR" altLang="en-US" smtClean="0"/>
              <a:t>2016-09-30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F4B3B-DD23-43F8-9BE1-3535CA8A08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030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C1CA2-5F58-4F6C-9EE2-5994CCC46B5A}" type="datetimeFigureOut">
              <a:rPr lang="ko-KR" altLang="en-US" smtClean="0"/>
              <a:t>2016-09-30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F4B3B-DD23-43F8-9BE1-3535CA8A08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895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C1CA2-5F58-4F6C-9EE2-5994CCC46B5A}" type="datetimeFigureOut">
              <a:rPr lang="ko-KR" altLang="en-US" smtClean="0"/>
              <a:t>2016-09-30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F4B3B-DD23-43F8-9BE1-3535CA8A08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870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C1CA2-5F58-4F6C-9EE2-5994CCC46B5A}" type="datetimeFigureOut">
              <a:rPr lang="ko-KR" altLang="en-US" smtClean="0"/>
              <a:t>2016-09-30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F4B3B-DD23-43F8-9BE1-3535CA8A08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976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C1CA2-5F58-4F6C-9EE2-5994CCC46B5A}" type="datetimeFigureOut">
              <a:rPr lang="ko-KR" altLang="en-US" smtClean="0"/>
              <a:t>2016-09-30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F4B3B-DD23-43F8-9BE1-3535CA8A08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368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C1CA2-5F58-4F6C-9EE2-5994CCC46B5A}" type="datetimeFigureOut">
              <a:rPr lang="ko-KR" altLang="en-US" smtClean="0"/>
              <a:t>2016-09-30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F4B3B-DD23-43F8-9BE1-3535CA8A08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483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0BC1CA2-5F58-4F6C-9EE2-5994CCC46B5A}" type="datetimeFigureOut">
              <a:rPr lang="ko-KR" altLang="en-US" smtClean="0"/>
              <a:t>2016-09-30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82F4B3B-DD23-43F8-9BE1-3535CA8A081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9572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  <p:sldLayoutId id="2147483882" r:id="rId12"/>
    <p:sldLayoutId id="2147483883" r:id="rId13"/>
    <p:sldLayoutId id="2147483884" r:id="rId14"/>
    <p:sldLayoutId id="2147483885" r:id="rId15"/>
    <p:sldLayoutId id="2147483886" r:id="rId16"/>
    <p:sldLayoutId id="2147483887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diagramLayout" Target="../diagrams/layout3.xml"/><Relationship Id="rId7" Type="http://schemas.openxmlformats.org/officeDocument/2006/relationships/image" Target="../media/image3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16211" y="1408612"/>
            <a:ext cx="10614679" cy="787400"/>
          </a:xfrm>
        </p:spPr>
        <p:txBody>
          <a:bodyPr>
            <a:noAutofit/>
          </a:bodyPr>
          <a:lstStyle/>
          <a:p>
            <a:r>
              <a:rPr lang="ko-KR" altLang="en-US" sz="4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핀테크</a:t>
            </a:r>
            <a:r>
              <a:rPr lang="en-US" altLang="ko-KR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,IT</a:t>
            </a:r>
            <a:r>
              <a:rPr lang="ko-KR" alt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계에서 새롭게 반짝이는 혜성</a:t>
            </a:r>
            <a:r>
              <a:rPr lang="en-US" altLang="ko-KR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ko-KR" alt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 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25293" y="4800827"/>
            <a:ext cx="8825658" cy="861420"/>
          </a:xfrm>
        </p:spPr>
        <p:txBody>
          <a:bodyPr>
            <a:normAutofit fontScale="62500" lnSpcReduction="20000"/>
          </a:bodyPr>
          <a:lstStyle/>
          <a:p>
            <a:r>
              <a:rPr lang="en-US" altLang="ko-KR" dirty="0"/>
              <a:t>16102291 </a:t>
            </a:r>
            <a:r>
              <a:rPr lang="ko-KR" altLang="en-US" dirty="0"/>
              <a:t>정안준</a:t>
            </a:r>
            <a:endParaRPr lang="en-US" altLang="ko-KR" dirty="0"/>
          </a:p>
          <a:p>
            <a:r>
              <a:rPr lang="ko-KR" altLang="en-US" dirty="0"/>
              <a:t>김태희</a:t>
            </a:r>
            <a:endParaRPr lang="en-US" altLang="ko-KR" dirty="0"/>
          </a:p>
          <a:p>
            <a:r>
              <a:rPr lang="en-US" altLang="ko-KR" dirty="0"/>
              <a:t>16102284 </a:t>
            </a:r>
            <a:r>
              <a:rPr lang="ko-KR" altLang="en-US" dirty="0"/>
              <a:t>이성호</a:t>
            </a:r>
          </a:p>
        </p:txBody>
      </p:sp>
    </p:spTree>
    <p:extLst>
      <p:ext uri="{BB962C8B-B14F-4D97-AF65-F5344CB8AC3E}">
        <p14:creationId xmlns:p14="http://schemas.microsoft.com/office/powerpoint/2010/main" val="65774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84310" y="90120"/>
            <a:ext cx="10018713" cy="1752599"/>
          </a:xfrm>
        </p:spPr>
        <p:txBody>
          <a:bodyPr/>
          <a:lstStyle/>
          <a:p>
            <a:r>
              <a:rPr lang="ko-KR" alt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각 </a:t>
            </a:r>
            <a:r>
              <a:rPr lang="ko-KR" altLang="en-US" dirty="0" err="1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핀테크</a:t>
            </a:r>
            <a:r>
              <a:rPr lang="ko-KR" alt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분야와 관련 기업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84310" y="1945573"/>
            <a:ext cx="10018713" cy="718039"/>
          </a:xfrm>
        </p:spPr>
        <p:txBody>
          <a:bodyPr/>
          <a:lstStyle/>
          <a:p>
            <a:r>
              <a:rPr lang="ko-KR" altLang="en-US" dirty="0"/>
              <a:t>금융 소프트 </a:t>
            </a:r>
            <a:r>
              <a:rPr lang="ko-KR" altLang="en-US" dirty="0" err="1"/>
              <a:t>웨어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781907" y="2766466"/>
            <a:ext cx="533986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ko-KR" altLang="en-US" dirty="0">
                <a:latin typeface="Verdana" panose="020B0604030504040204" pitchFamily="34" charset="0"/>
              </a:rPr>
            </a:br>
            <a:endParaRPr lang="ko-KR" altLang="en-US" dirty="0">
              <a:effectLst/>
            </a:endParaRPr>
          </a:p>
          <a:p>
            <a:r>
              <a:rPr lang="ko-KR" altLang="en-US" dirty="0">
                <a:latin typeface="Verdana" panose="020B0604030504040204" pitchFamily="34" charset="0"/>
              </a:rPr>
              <a:t>금융 소프트웨어는 금융 업무를 더 효율적으로 만드는 소프트웨어를 제공하는 일을 가리킨다</a:t>
            </a:r>
            <a:r>
              <a:rPr lang="en-US" altLang="ko-KR" dirty="0">
                <a:latin typeface="Verdana" panose="020B0604030504040204" pitchFamily="34" charset="0"/>
              </a:rPr>
              <a:t>. </a:t>
            </a:r>
            <a:endParaRPr lang="ko-KR" altLang="en-US" dirty="0">
              <a:effectLst/>
            </a:endParaRPr>
          </a:p>
          <a:p>
            <a:r>
              <a:rPr lang="ko-KR" altLang="en-US" dirty="0">
                <a:latin typeface="Verdana" panose="020B0604030504040204" pitchFamily="34" charset="0"/>
              </a:rPr>
              <a:t>리스크 관리나 회계 업무 등을 더 효율적으로 만드는 것도 여기에 속한다</a:t>
            </a:r>
            <a:r>
              <a:rPr lang="en-US" altLang="ko-KR" dirty="0">
                <a:latin typeface="Verdana" panose="020B0604030504040204" pitchFamily="34" charset="0"/>
              </a:rPr>
              <a:t>.</a:t>
            </a:r>
            <a:endParaRPr lang="ko-KR" altLang="en-US" dirty="0">
              <a:effectLst/>
            </a:endParaRPr>
          </a:p>
          <a:p>
            <a:br>
              <a:rPr lang="ko-KR" altLang="en-US" dirty="0">
                <a:effectLst/>
              </a:rPr>
            </a:br>
            <a:r>
              <a:rPr lang="ko-KR" altLang="en-US" dirty="0" err="1">
                <a:latin typeface="Verdana" panose="020B0604030504040204" pitchFamily="34" charset="0"/>
              </a:rPr>
              <a:t>페이팔이</a:t>
            </a:r>
            <a:r>
              <a:rPr lang="ko-KR" altLang="en-US" dirty="0">
                <a:latin typeface="Verdana" panose="020B0604030504040204" pitchFamily="34" charset="0"/>
              </a:rPr>
              <a:t> 자체적으로 꾸린 사기거래탐지</a:t>
            </a:r>
            <a:r>
              <a:rPr lang="en-US" altLang="ko-KR" dirty="0">
                <a:latin typeface="Verdana" panose="020B0604030504040204" pitchFamily="34" charset="0"/>
              </a:rPr>
              <a:t>(FDS) </a:t>
            </a:r>
            <a:r>
              <a:rPr lang="ko-KR" altLang="en-US" dirty="0">
                <a:latin typeface="Verdana" panose="020B0604030504040204" pitchFamily="34" charset="0"/>
              </a:rPr>
              <a:t>기술도 금융 소프트웨어 분야라고 볼 수 있다</a:t>
            </a:r>
            <a:r>
              <a:rPr lang="en-US" altLang="ko-KR" dirty="0">
                <a:latin typeface="Verdana" panose="020B0604030504040204" pitchFamily="34" charset="0"/>
              </a:rPr>
              <a:t>. </a:t>
            </a:r>
            <a:endParaRPr lang="ko-KR" altLang="en-US" dirty="0">
              <a:effectLst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085" y="3122980"/>
            <a:ext cx="3783597" cy="250580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9" name="직사각형 8"/>
          <p:cNvSpPr/>
          <p:nvPr/>
        </p:nvSpPr>
        <p:spPr>
          <a:xfrm>
            <a:off x="7371919" y="5903490"/>
            <a:ext cx="1930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rgbClr val="0900FF"/>
                </a:solidFill>
                <a:latin typeface="Verdana" panose="020B0604030504040204" pitchFamily="34" charset="0"/>
              </a:rPr>
              <a:t>페이팔</a:t>
            </a:r>
            <a:r>
              <a:rPr lang="en-US" altLang="ko-KR" dirty="0">
                <a:solidFill>
                  <a:srgbClr val="0900FF"/>
                </a:solidFill>
                <a:latin typeface="Verdana" panose="020B0604030504040204" pitchFamily="34" charset="0"/>
              </a:rPr>
              <a:t>(pay pal)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222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84311" y="140677"/>
            <a:ext cx="10018713" cy="1752599"/>
          </a:xfrm>
        </p:spPr>
        <p:txBody>
          <a:bodyPr/>
          <a:lstStyle/>
          <a:p>
            <a:r>
              <a:rPr lang="ko-KR" alt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각</a:t>
            </a:r>
            <a:r>
              <a:rPr lang="en-US" altLang="ko-KR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ko-KR" alt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핀 </a:t>
            </a:r>
            <a:r>
              <a:rPr lang="ko-KR" altLang="en-US" dirty="0" err="1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테크</a:t>
            </a:r>
            <a:r>
              <a:rPr lang="ko-KR" alt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분야와 관련 기업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84311" y="2666999"/>
            <a:ext cx="5101128" cy="3124201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금융 소프트 </a:t>
            </a:r>
            <a:r>
              <a:rPr lang="ko-KR" altLang="en-US" dirty="0" err="1"/>
              <a:t>웨어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900" dirty="0"/>
              <a:t> </a:t>
            </a:r>
            <a:r>
              <a:rPr lang="ko-KR" altLang="en-US" sz="1900" dirty="0"/>
              <a:t>최근 해킹에 따른 개인정보 유출 문제가 사회적인 이슈가 되고 있어 회사 내부 보안을 위해 신규로 모바일 </a:t>
            </a:r>
            <a:r>
              <a:rPr lang="en-US" altLang="ko-KR" sz="1900" dirty="0"/>
              <a:t>OTP</a:t>
            </a:r>
            <a:r>
              <a:rPr lang="ko-KR" altLang="en-US" sz="1900" dirty="0"/>
              <a:t>를 도입 하고자 하는 기업이 늘어나고 있으며</a:t>
            </a:r>
            <a:r>
              <a:rPr lang="en-US" altLang="ko-KR" sz="1900" dirty="0"/>
              <a:t>, </a:t>
            </a:r>
          </a:p>
          <a:p>
            <a:pPr marL="0" indent="0">
              <a:buNone/>
            </a:pPr>
            <a:r>
              <a:rPr lang="ko-KR" altLang="en-US" sz="1900" dirty="0"/>
              <a:t>동시에 기존 하드웨어 </a:t>
            </a:r>
            <a:r>
              <a:rPr lang="ko-KR" altLang="en-US" sz="1900" dirty="0" err="1"/>
              <a:t>토큰형</a:t>
            </a:r>
            <a:r>
              <a:rPr lang="ko-KR" altLang="en-US" sz="1900" dirty="0"/>
              <a:t> </a:t>
            </a:r>
            <a:r>
              <a:rPr lang="en-US" altLang="ko-KR" sz="1900" dirty="0"/>
              <a:t>OTP</a:t>
            </a:r>
            <a:r>
              <a:rPr lang="ko-KR" altLang="en-US" sz="1900" dirty="0"/>
              <a:t>를 사용중인 업체에서도 보안성과 경제성을 동시에 충족시킬 수 있는 모바일 </a:t>
            </a:r>
            <a:r>
              <a:rPr lang="en-US" altLang="ko-KR" sz="1900" dirty="0"/>
              <a:t>OTP</a:t>
            </a:r>
            <a:r>
              <a:rPr lang="ko-KR" altLang="en-US" sz="1900" dirty="0"/>
              <a:t>로의 전환이 </a:t>
            </a:r>
            <a:r>
              <a:rPr lang="en-US" altLang="ko-KR" sz="1900" dirty="0"/>
              <a:t>2015</a:t>
            </a:r>
            <a:r>
              <a:rPr lang="ko-KR" altLang="en-US" sz="1900" dirty="0"/>
              <a:t>년을 기점으로 본격화 될 것이라고 업계는 전망하고 있다</a:t>
            </a:r>
            <a:r>
              <a:rPr lang="en-US" altLang="ko-KR" sz="1900" dirty="0"/>
              <a:t>.</a:t>
            </a:r>
            <a:endParaRPr lang="ko-KR" altLang="en-US" sz="19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694" y="3180985"/>
            <a:ext cx="3832714" cy="280657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6" name="직사각형 5"/>
          <p:cNvSpPr/>
          <p:nvPr/>
        </p:nvSpPr>
        <p:spPr>
          <a:xfrm>
            <a:off x="6757572" y="6224926"/>
            <a:ext cx="1394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900FF"/>
                </a:solidFill>
                <a:latin typeface="Verdana" panose="020B0604030504040204" pitchFamily="34" charset="0"/>
              </a:rPr>
              <a:t>AT</a:t>
            </a:r>
            <a:r>
              <a:rPr lang="ko-KR" altLang="en-US" dirty="0" err="1">
                <a:solidFill>
                  <a:srgbClr val="0900FF"/>
                </a:solidFill>
                <a:latin typeface="Verdana" panose="020B0604030504040204" pitchFamily="34" charset="0"/>
              </a:rPr>
              <a:t>솔루션즈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2776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84309" y="83600"/>
            <a:ext cx="10018713" cy="1752599"/>
          </a:xfrm>
        </p:spPr>
        <p:txBody>
          <a:bodyPr/>
          <a:lstStyle/>
          <a:p>
            <a:r>
              <a:rPr lang="ko-KR" alt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각 핀 </a:t>
            </a:r>
            <a:r>
              <a:rPr lang="ko-KR" altLang="en-US" dirty="0" err="1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테크</a:t>
            </a:r>
            <a:r>
              <a:rPr lang="ko-KR" alt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분야와 관련 기업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84308" y="2141120"/>
            <a:ext cx="10018713" cy="779586"/>
          </a:xfrm>
        </p:spPr>
        <p:txBody>
          <a:bodyPr/>
          <a:lstStyle/>
          <a:p>
            <a:r>
              <a:rPr lang="ko-KR" altLang="en-US" dirty="0"/>
              <a:t>플랫폼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484310" y="3380573"/>
            <a:ext cx="558470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Verdana" panose="020B0604030504040204" pitchFamily="34" charset="0"/>
              </a:rPr>
              <a:t>플랫폼은 금융기관이 가운데 끼지 않고도 전세계 고객이 자유롭게 금융업무를 처리할 수 있는 기반을 제공하는 분야다</a:t>
            </a:r>
            <a:r>
              <a:rPr lang="en-US" altLang="ko-KR" dirty="0">
                <a:latin typeface="Verdana" panose="020B0604030504040204" pitchFamily="34" charset="0"/>
              </a:rPr>
              <a:t>. </a:t>
            </a:r>
            <a:r>
              <a:rPr lang="ko-KR" altLang="en-US" dirty="0"/>
              <a:t>오프라인 지점이 없으니 운영 자금이 많이 들지 않는다</a:t>
            </a:r>
            <a:r>
              <a:rPr lang="en-US" altLang="ko-KR" dirty="0"/>
              <a:t>. </a:t>
            </a:r>
            <a:endParaRPr lang="ko-KR" altLang="en-US" dirty="0">
              <a:effectLst/>
            </a:endParaRPr>
          </a:p>
          <a:p>
            <a:r>
              <a:rPr lang="ko-KR" altLang="en-US" dirty="0"/>
              <a:t>또 </a:t>
            </a:r>
            <a:r>
              <a:rPr lang="en-US" altLang="ko-KR" dirty="0"/>
              <a:t>IT</a:t>
            </a:r>
            <a:r>
              <a:rPr lang="ko-KR" altLang="en-US" dirty="0"/>
              <a:t>를 바탕으로 고객 신용도를 한층 더 철저하게 평가할 수 있으니 대출 이자도 은행보다 낮출 수 있다</a:t>
            </a:r>
            <a:r>
              <a:rPr lang="en-US" altLang="ko-KR" dirty="0"/>
              <a:t>. </a:t>
            </a:r>
            <a:endParaRPr lang="ko-KR" altLang="en-US" dirty="0">
              <a:effectLst/>
            </a:endParaRPr>
          </a:p>
          <a:p>
            <a:r>
              <a:rPr lang="ko-KR" altLang="en-US" dirty="0"/>
              <a:t>투자하는 고객에게는 은행보다 높은 이자를 돌려주면서도 대출받는 </a:t>
            </a:r>
            <a:r>
              <a:rPr lang="ko-KR" altLang="en-US" dirty="0" err="1"/>
              <a:t>고객한테는</a:t>
            </a:r>
            <a:r>
              <a:rPr lang="ko-KR" altLang="en-US" dirty="0"/>
              <a:t> 더 싸게 돈을 내준다</a:t>
            </a:r>
            <a:r>
              <a:rPr lang="en-US" altLang="ko-KR" dirty="0"/>
              <a:t>.</a:t>
            </a:r>
            <a:endParaRPr lang="ko-KR" altLang="en-US" dirty="0">
              <a:effectLst/>
            </a:endParaRP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787" y="3225627"/>
            <a:ext cx="3916315" cy="2740269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6" name="직사각형 5"/>
          <p:cNvSpPr/>
          <p:nvPr/>
        </p:nvSpPr>
        <p:spPr>
          <a:xfrm>
            <a:off x="7263787" y="6216913"/>
            <a:ext cx="3318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rgbClr val="0900FF"/>
                </a:solidFill>
                <a:latin typeface="Verdana" panose="020B0604030504040204" pitchFamily="34" charset="0"/>
              </a:rPr>
              <a:t>어니스트</a:t>
            </a:r>
            <a:r>
              <a:rPr lang="ko-KR" altLang="en-US" dirty="0">
                <a:solidFill>
                  <a:srgbClr val="0900FF"/>
                </a:solidFill>
                <a:latin typeface="Verdana" panose="020B0604030504040204" pitchFamily="34" charset="0"/>
              </a:rPr>
              <a:t> 펀드</a:t>
            </a:r>
            <a:r>
              <a:rPr lang="en-US" altLang="ko-KR" dirty="0">
                <a:solidFill>
                  <a:srgbClr val="0900FF"/>
                </a:solidFill>
                <a:latin typeface="Verdana" panose="020B0604030504040204" pitchFamily="34" charset="0"/>
              </a:rPr>
              <a:t>(Honest Fund)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145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98319" y="165123"/>
            <a:ext cx="10018713" cy="1752599"/>
          </a:xfrm>
        </p:spPr>
        <p:txBody>
          <a:bodyPr/>
          <a:lstStyle/>
          <a:p>
            <a:r>
              <a:rPr lang="ko-KR" alt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핀 </a:t>
            </a:r>
            <a:r>
              <a:rPr lang="ko-KR" altLang="en-US" dirty="0" err="1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테크의</a:t>
            </a:r>
            <a:r>
              <a:rPr lang="ko-KR" alt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발걸음을 붙잡는 수많은 규제들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6373183"/>
              </p:ext>
            </p:extLst>
          </p:nvPr>
        </p:nvGraphicFramePr>
        <p:xfrm>
          <a:off x="1484313" y="2667000"/>
          <a:ext cx="10018712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482252" y="2546678"/>
            <a:ext cx="28750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개인정보 보호법</a:t>
            </a:r>
            <a:r>
              <a:rPr lang="en-US" altLang="ko-KR" sz="1600" dirty="0"/>
              <a:t>, </a:t>
            </a:r>
            <a:r>
              <a:rPr lang="ko-KR" altLang="en-US" sz="1600" dirty="0"/>
              <a:t>정보통신망법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 err="1"/>
              <a:t>위치정보법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 err="1"/>
              <a:t>신용정보법</a:t>
            </a:r>
            <a:r>
              <a:rPr lang="ko-KR" altLang="en-US" sz="1600" dirty="0"/>
              <a:t> 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31872" y="4941276"/>
            <a:ext cx="180682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정보통신망 법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전자 </a:t>
            </a:r>
            <a:r>
              <a:rPr lang="ko-KR" altLang="en-US" sz="1600" dirty="0" err="1"/>
              <a:t>상거래법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통신비밀보호 법 등</a:t>
            </a:r>
            <a:endParaRPr lang="en-US" altLang="ko-KR" sz="16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98319" y="4325816"/>
            <a:ext cx="25761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전자금융거래법</a:t>
            </a:r>
            <a:r>
              <a:rPr lang="en-US" altLang="ko-KR" sz="1600" dirty="0"/>
              <a:t>,</a:t>
            </a:r>
            <a:r>
              <a:rPr lang="ko-KR" altLang="en-US" sz="1600" dirty="0"/>
              <a:t> 전자금융감독규정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 err="1"/>
              <a:t>금융기관검사제재시행세칙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금융지주회사법</a:t>
            </a:r>
            <a:r>
              <a:rPr lang="en-US" altLang="ko-KR" sz="1600" dirty="0"/>
              <a:t>, </a:t>
            </a:r>
            <a:r>
              <a:rPr lang="ko-KR" altLang="en-US" sz="1600" dirty="0"/>
              <a:t>은행법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대부업법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자본시장법</a:t>
            </a:r>
            <a:r>
              <a:rPr lang="en-US" altLang="ko-KR" sz="1600" dirty="0"/>
              <a:t>, </a:t>
            </a:r>
            <a:r>
              <a:rPr lang="ko-KR" altLang="en-US" sz="1600" dirty="0"/>
              <a:t>유사수신행위법 등</a:t>
            </a:r>
          </a:p>
        </p:txBody>
      </p:sp>
    </p:spTree>
    <p:extLst>
      <p:ext uri="{BB962C8B-B14F-4D97-AF65-F5344CB8AC3E}">
        <p14:creationId xmlns:p14="http://schemas.microsoft.com/office/powerpoint/2010/main" val="1657367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75519" y="220047"/>
            <a:ext cx="10018713" cy="1752599"/>
          </a:xfrm>
        </p:spPr>
        <p:txBody>
          <a:bodyPr/>
          <a:lstStyle/>
          <a:p>
            <a:r>
              <a:rPr lang="ko-KR" altLang="en-US" dirty="0" err="1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어니스트</a:t>
            </a:r>
            <a:r>
              <a:rPr lang="ko-KR" alt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펀드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004" y="1817682"/>
            <a:ext cx="4286048" cy="228450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3" name="직사각형 2"/>
          <p:cNvSpPr/>
          <p:nvPr/>
        </p:nvSpPr>
        <p:spPr>
          <a:xfrm>
            <a:off x="2407065" y="4435656"/>
            <a:ext cx="815562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/>
              <a:t>어니스트</a:t>
            </a:r>
            <a:r>
              <a:rPr lang="ko-KR" altLang="en-US" b="1" dirty="0"/>
              <a:t> 펀드는 </a:t>
            </a:r>
            <a:r>
              <a:rPr lang="ko-KR" altLang="en-US" dirty="0"/>
              <a:t>오늘날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네트워크의 확산</a:t>
            </a:r>
            <a:r>
              <a:rPr lang="ko-KR" altLang="en-US" dirty="0"/>
              <a:t>과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스마트폰의 등장</a:t>
            </a:r>
            <a:r>
              <a:rPr lang="ko-KR" altLang="en-US" dirty="0"/>
              <a:t>은 금융서비스와 고객 간에 새로운 방식의 상호작용을 가능케 하고 있으며</a:t>
            </a:r>
            <a:r>
              <a:rPr lang="en-US" altLang="ko-KR" dirty="0"/>
              <a:t>, </a:t>
            </a:r>
            <a:r>
              <a:rPr lang="ko-KR" altLang="en-US" dirty="0"/>
              <a:t>이러한 흐름은 금융업을 혁신의 대상으로 변화시키고 있다</a:t>
            </a:r>
            <a:r>
              <a:rPr lang="en-US" altLang="ko-KR" dirty="0"/>
              <a:t>. </a:t>
            </a:r>
            <a:r>
              <a:rPr lang="ko-KR" altLang="en-US" dirty="0"/>
              <a:t>향후 금융업의 경쟁력은 지점의 수 같은 전통적 경쟁 우위에서 벗어나</a:t>
            </a:r>
            <a:r>
              <a:rPr lang="en-US" altLang="ko-KR" dirty="0"/>
              <a:t>, </a:t>
            </a:r>
            <a:r>
              <a:rPr lang="ko-KR" altLang="en-US" dirty="0"/>
              <a:t>편리하고 직관적인 금융 서비스의 구축이나 다양한 고객  </a:t>
            </a:r>
            <a:r>
              <a:rPr lang="ko-KR" altLang="en-US" dirty="0" err="1"/>
              <a:t>니즈에</a:t>
            </a:r>
            <a:r>
              <a:rPr lang="ko-KR" altLang="en-US" dirty="0"/>
              <a:t> 적합한 상품을 출시하는 능력 보유 여부로 판단될 것이다</a:t>
            </a:r>
            <a:r>
              <a:rPr lang="en-US" altLang="ko-KR" dirty="0"/>
              <a:t>. </a:t>
            </a:r>
            <a:r>
              <a:rPr lang="ko-KR" altLang="en-US" dirty="0" err="1"/>
              <a:t>어니스트</a:t>
            </a:r>
            <a:r>
              <a:rPr lang="ko-KR" altLang="en-US" dirty="0"/>
              <a:t> 펀드는 이러한 변화의 물결 속에서 </a:t>
            </a:r>
            <a:r>
              <a:rPr lang="en-US" altLang="ko-KR" dirty="0"/>
              <a:t>IT</a:t>
            </a:r>
            <a:r>
              <a:rPr lang="ko-KR" altLang="en-US" dirty="0"/>
              <a:t>기술을 바탕으로 더욱 합리적이고</a:t>
            </a:r>
            <a:r>
              <a:rPr lang="en-US" altLang="ko-KR" dirty="0"/>
              <a:t>, </a:t>
            </a:r>
            <a:r>
              <a:rPr lang="ko-KR" altLang="en-US" dirty="0"/>
              <a:t>안전하며</a:t>
            </a:r>
            <a:r>
              <a:rPr lang="en-US" altLang="ko-KR" dirty="0"/>
              <a:t>, </a:t>
            </a:r>
            <a:r>
              <a:rPr lang="ko-KR" altLang="en-US" dirty="0"/>
              <a:t>편리한 금융 서비스를 만드는 것이 목적이다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4984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84310" y="2666999"/>
            <a:ext cx="5360373" cy="2828279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b="1" dirty="0"/>
              <a:t>P2P </a:t>
            </a:r>
            <a:r>
              <a:rPr lang="ko-KR" altLang="en-US" b="1" dirty="0"/>
              <a:t>투자상품 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    </a:t>
            </a:r>
            <a:r>
              <a:rPr lang="en-US" altLang="ko-KR" dirty="0"/>
              <a:t>P2P </a:t>
            </a:r>
            <a:r>
              <a:rPr lang="ko-KR" altLang="en-US" dirty="0"/>
              <a:t>투자상품은 자금이 필요한 우량 </a:t>
            </a:r>
            <a:r>
              <a:rPr lang="ko-KR" altLang="en-US" dirty="0" err="1"/>
              <a:t>신용자에게</a:t>
            </a:r>
            <a:r>
              <a:rPr lang="ko-KR" altLang="en-US" dirty="0"/>
              <a:t> 개인투자자가 금융기관을 거치지 않고 직접 자금을 투자하는 상품이다</a:t>
            </a:r>
            <a:endParaRPr lang="en-US" altLang="ko-KR" dirty="0"/>
          </a:p>
          <a:p>
            <a:r>
              <a:rPr lang="ko-KR" altLang="en-US" b="1" dirty="0"/>
              <a:t>포트폴리오 투자상품 </a:t>
            </a:r>
          </a:p>
          <a:p>
            <a:pPr marL="0" indent="0">
              <a:buNone/>
            </a:pPr>
            <a:r>
              <a:rPr lang="ko-KR" altLang="en-US" dirty="0"/>
              <a:t>     포트폴리오란 개별 </a:t>
            </a:r>
            <a:r>
              <a:rPr lang="en-US" altLang="ko-KR" dirty="0"/>
              <a:t>P2P </a:t>
            </a:r>
            <a:r>
              <a:rPr lang="ko-KR" altLang="en-US" dirty="0"/>
              <a:t>투자상품들의 묶음으로 수십 명의 우량 대출자들        에게 자동으로 분산투자하는 금융상품이다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Picture 2" descr="https://www.honest-fund.com/images/portfolio/about/about-p2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653" y="2981887"/>
            <a:ext cx="4400879" cy="272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233556" y="685800"/>
            <a:ext cx="87687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어니스트</a:t>
            </a:r>
            <a:r>
              <a:rPr lang="ko-KR" alt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펀드의 주요 서비스</a:t>
            </a:r>
          </a:p>
        </p:txBody>
      </p:sp>
    </p:spTree>
    <p:extLst>
      <p:ext uri="{BB962C8B-B14F-4D97-AF65-F5344CB8AC3E}">
        <p14:creationId xmlns:p14="http://schemas.microsoft.com/office/powerpoint/2010/main" val="3098507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84310" y="2666999"/>
            <a:ext cx="6079465" cy="312420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ko-KR" altLang="en-US" b="1" dirty="0" err="1"/>
              <a:t>투자수익성</a:t>
            </a:r>
            <a:r>
              <a:rPr lang="ko-KR" altLang="en-US" b="1" dirty="0"/>
              <a:t> </a:t>
            </a:r>
          </a:p>
          <a:p>
            <a:pPr marL="0" indent="0">
              <a:buNone/>
            </a:pPr>
            <a:r>
              <a:rPr lang="ko-KR" altLang="en-US" dirty="0"/>
              <a:t>포트폴리오를 구성하는 대출자들은 매월 </a:t>
            </a:r>
            <a:r>
              <a:rPr lang="ko-KR" altLang="en-US" dirty="0" err="1"/>
              <a:t>대출원금의</a:t>
            </a:r>
            <a:r>
              <a:rPr lang="ko-KR" altLang="en-US" dirty="0"/>
              <a:t> 일부와 이자를 </a:t>
            </a:r>
            <a:r>
              <a:rPr lang="ko-KR" altLang="en-US" dirty="0" err="1"/>
              <a:t>어니스트펀드에</a:t>
            </a:r>
            <a:r>
              <a:rPr lang="ko-KR" altLang="en-US" dirty="0"/>
              <a:t> 상환한다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ko-KR" altLang="en-US" b="1" dirty="0" err="1"/>
              <a:t>투자안정성</a:t>
            </a:r>
            <a:r>
              <a:rPr lang="ko-KR" altLang="en-US" b="1" dirty="0"/>
              <a:t> </a:t>
            </a:r>
          </a:p>
          <a:p>
            <a:pPr marL="0" indent="0">
              <a:buNone/>
            </a:pPr>
            <a:r>
              <a:rPr lang="ko-KR" altLang="en-US" dirty="0" err="1"/>
              <a:t>어니스트펀드는</a:t>
            </a:r>
            <a:r>
              <a:rPr lang="ko-KR" altLang="en-US" dirty="0"/>
              <a:t> 빅데이터 기반 엄격한 자체신용평가를 통해 </a:t>
            </a:r>
            <a:r>
              <a:rPr lang="ko-KR" altLang="en-US" dirty="0" err="1"/>
              <a:t>상환의지</a:t>
            </a:r>
            <a:r>
              <a:rPr lang="ko-KR" altLang="en-US" dirty="0"/>
              <a:t> 및 능력이 우수한 </a:t>
            </a:r>
            <a:r>
              <a:rPr lang="ko-KR" altLang="en-US" dirty="0" err="1"/>
              <a:t>대출자만을</a:t>
            </a:r>
            <a:r>
              <a:rPr lang="ko-KR" altLang="en-US" dirty="0"/>
              <a:t> 승인한다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3074" name="Picture 2" descr="https://www.honest-fund.com/images/portfolio/about/about-profi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775" y="2162067"/>
            <a:ext cx="4126500" cy="233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www.honest-fund.com/images/portfolio/about/about-stab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150" y="4728083"/>
            <a:ext cx="4603750" cy="187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969079" y="524606"/>
            <a:ext cx="87687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어니스트</a:t>
            </a:r>
            <a:r>
              <a:rPr lang="ko-KR" alt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펀드 서비스의 특징</a:t>
            </a:r>
          </a:p>
        </p:txBody>
      </p:sp>
    </p:spTree>
    <p:extLst>
      <p:ext uri="{BB962C8B-B14F-4D97-AF65-F5344CB8AC3E}">
        <p14:creationId xmlns:p14="http://schemas.microsoft.com/office/powerpoint/2010/main" val="2109385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Q. </a:t>
            </a:r>
            <a:r>
              <a:rPr lang="ko-KR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플랫폼</a:t>
            </a:r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산업은 무엇이라 생각하시나요</a:t>
            </a:r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  <a:p>
            <a:pPr marL="0" indent="0">
              <a:buNone/>
            </a:pPr>
            <a:r>
              <a:rPr lang="en-US" altLang="ko-KR" dirty="0"/>
              <a:t>     A. </a:t>
            </a:r>
            <a:r>
              <a:rPr lang="ko-KR" altLang="en-US" dirty="0"/>
              <a:t>가령 직거래가 가장 저렴하다고 하지만 그동안 금융은 은행이란 기관이 있기 때문에 직거래가 딱히 없었다</a:t>
            </a:r>
            <a:r>
              <a:rPr lang="en-US" altLang="ko-KR" dirty="0"/>
              <a:t>. </a:t>
            </a:r>
            <a:r>
              <a:rPr lang="ko-KR" altLang="en-US" dirty="0"/>
              <a:t>그런데 그 기관이 크다 보니 추가 비용이 많이 들어 그러한 과정들을 전부 </a:t>
            </a:r>
            <a:r>
              <a:rPr lang="en-US" altLang="ko-KR" dirty="0"/>
              <a:t>IT</a:t>
            </a:r>
            <a:r>
              <a:rPr lang="ko-KR" altLang="en-US" dirty="0"/>
              <a:t>기술로 대체 시켜 </a:t>
            </a:r>
            <a:r>
              <a:rPr lang="ko-KR" altLang="en-US" dirty="0" err="1"/>
              <a:t>생략시킬</a:t>
            </a:r>
            <a:r>
              <a:rPr lang="ko-KR" altLang="en-US" dirty="0"/>
              <a:t> 수 있게 되었다</a:t>
            </a:r>
            <a:r>
              <a:rPr lang="en-US" altLang="ko-KR" dirty="0"/>
              <a:t>. </a:t>
            </a:r>
            <a:r>
              <a:rPr lang="ko-KR" altLang="en-US" dirty="0"/>
              <a:t>그리고 여기서 수수료를 챙기는 것이 결국 모든 플랫폼 산업의 목적이 아닌가 싶다</a:t>
            </a:r>
            <a:r>
              <a:rPr lang="en-US" altLang="ko-KR" dirty="0"/>
              <a:t>.(</a:t>
            </a:r>
            <a:r>
              <a:rPr lang="ko-KR" altLang="en-US" dirty="0"/>
              <a:t>웃음</a:t>
            </a:r>
            <a:r>
              <a:rPr lang="en-US" altLang="ko-KR" dirty="0"/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503007" y="792306"/>
            <a:ext cx="59813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어니스트</a:t>
            </a:r>
            <a:r>
              <a:rPr lang="ko-KR" alt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펀드 </a:t>
            </a:r>
            <a:r>
              <a:rPr lang="en-US" altLang="ko-KR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Q&amp;A</a:t>
            </a:r>
            <a:endParaRPr lang="ko-KR" alt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5658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84310" y="2693632"/>
            <a:ext cx="10018713" cy="3124201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Q.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그럼 </a:t>
            </a:r>
            <a:r>
              <a:rPr lang="en-US" altLang="ko-K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p2p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상품만의 매력이 있다면</a:t>
            </a:r>
            <a:r>
              <a:rPr lang="en-US" altLang="ko-K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  <a:p>
            <a:pPr marL="0" indent="0">
              <a:buNone/>
            </a:pPr>
            <a:r>
              <a:rPr lang="en-US" altLang="ko-KR" dirty="0"/>
              <a:t>     A.</a:t>
            </a:r>
            <a:r>
              <a:rPr lang="ko-KR" altLang="en-US" dirty="0"/>
              <a:t> </a:t>
            </a:r>
            <a:r>
              <a:rPr lang="en-US" altLang="ko-KR" sz="3100" dirty="0"/>
              <a:t>'</a:t>
            </a:r>
            <a:r>
              <a:rPr lang="ko-KR" altLang="en-US" sz="3100" dirty="0"/>
              <a:t>재테크</a:t>
            </a:r>
            <a:r>
              <a:rPr lang="en-US" altLang="ko-KR" sz="3100" dirty="0"/>
              <a:t>'</a:t>
            </a:r>
            <a:r>
              <a:rPr lang="ko-KR" altLang="en-US" sz="3100" dirty="0"/>
              <a:t>에 활용하기 유리한 상품이다</a:t>
            </a:r>
            <a:r>
              <a:rPr lang="en-US" altLang="ko-KR" sz="3100" dirty="0"/>
              <a:t>. </a:t>
            </a:r>
            <a:r>
              <a:rPr lang="ko-KR" altLang="en-US" sz="3100" dirty="0"/>
              <a:t>지금과 같은 저금리 시대에 </a:t>
            </a:r>
            <a:r>
              <a:rPr lang="en-US" altLang="ko-KR" sz="3100" dirty="0"/>
              <a:t>10% </a:t>
            </a:r>
            <a:r>
              <a:rPr lang="ko-KR" altLang="en-US" sz="3100" dirty="0"/>
              <a:t>내외의 수익률은 분명 경쟁력이 있다</a:t>
            </a:r>
            <a:r>
              <a:rPr lang="en-US" altLang="ko-KR" sz="3100" dirty="0"/>
              <a:t>. </a:t>
            </a:r>
            <a:r>
              <a:rPr lang="ko-KR" altLang="en-US" sz="3100" dirty="0"/>
              <a:t>지난달까지 발행했던 </a:t>
            </a:r>
            <a:r>
              <a:rPr lang="ko-KR" altLang="en-US" sz="3100" dirty="0" err="1"/>
              <a:t>개인채권의</a:t>
            </a:r>
            <a:r>
              <a:rPr lang="ko-KR" altLang="en-US" sz="3100" dirty="0"/>
              <a:t> 경우 위험율이 높아 금리와 수익률이 높았던 반면</a:t>
            </a:r>
            <a:r>
              <a:rPr lang="en-US" altLang="ko-KR" sz="3100" dirty="0"/>
              <a:t>, </a:t>
            </a:r>
            <a:r>
              <a:rPr lang="ko-KR" altLang="en-US" sz="3100" dirty="0"/>
              <a:t>매달 </a:t>
            </a:r>
            <a:r>
              <a:rPr lang="en-US" altLang="ko-KR" sz="3100" dirty="0"/>
              <a:t>1</a:t>
            </a:r>
            <a:r>
              <a:rPr lang="ko-KR" altLang="en-US" sz="3100" dirty="0"/>
              <a:t>건씩 발행되는 포트폴리오의 경우 상대적으로 안정적이며 금리는 평균 </a:t>
            </a:r>
            <a:r>
              <a:rPr lang="en-US" altLang="ko-KR" sz="3100" dirty="0"/>
              <a:t>9~11% </a:t>
            </a:r>
            <a:r>
              <a:rPr lang="ko-KR" altLang="en-US" sz="3100" dirty="0"/>
              <a:t>정도다</a:t>
            </a:r>
            <a:r>
              <a:rPr lang="en-US" altLang="ko-KR" sz="3100" dirty="0"/>
              <a:t>. </a:t>
            </a:r>
            <a:r>
              <a:rPr lang="ko-KR" altLang="en-US" sz="3100" dirty="0" err="1"/>
              <a:t>어니스트펀드의</a:t>
            </a:r>
            <a:r>
              <a:rPr lang="ko-KR" altLang="en-US" sz="3100" dirty="0"/>
              <a:t> 경우 </a:t>
            </a:r>
            <a:r>
              <a:rPr lang="en-US" altLang="ko-KR" sz="3100" dirty="0"/>
              <a:t>30</a:t>
            </a:r>
            <a:r>
              <a:rPr lang="ko-KR" altLang="en-US" sz="3100" dirty="0"/>
              <a:t>일 이내의 단기 연체는 법에서 허용하는 테두리인 매일 </a:t>
            </a:r>
            <a:r>
              <a:rPr lang="en-US" altLang="ko-KR" sz="3100" dirty="0"/>
              <a:t>2</a:t>
            </a:r>
            <a:r>
              <a:rPr lang="ko-KR" altLang="en-US" sz="3100" dirty="0"/>
              <a:t>번의 전화와 </a:t>
            </a:r>
            <a:r>
              <a:rPr lang="en-US" altLang="ko-KR" sz="3100" dirty="0"/>
              <a:t>1</a:t>
            </a:r>
            <a:r>
              <a:rPr lang="ko-KR" altLang="en-US" sz="3100" dirty="0"/>
              <a:t>번의 문자로 상환을 고지하고 있고</a:t>
            </a:r>
            <a:r>
              <a:rPr lang="en-US" altLang="ko-KR" sz="3100" dirty="0"/>
              <a:t>, </a:t>
            </a:r>
            <a:r>
              <a:rPr lang="ko-KR" altLang="en-US" sz="3100" dirty="0"/>
              <a:t>이후에는 </a:t>
            </a:r>
            <a:r>
              <a:rPr lang="en-US" altLang="ko-KR" sz="3100" dirty="0"/>
              <a:t>SCI</a:t>
            </a:r>
            <a:r>
              <a:rPr lang="ko-KR" altLang="en-US" sz="3100" dirty="0"/>
              <a:t>평가정보에서 추심 절차를 맡기는 등 리스크를 최소화하고 있다</a:t>
            </a:r>
            <a:r>
              <a:rPr lang="en-US" altLang="ko-KR" sz="3100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503007" y="792306"/>
            <a:ext cx="59813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어니스트</a:t>
            </a:r>
            <a:r>
              <a:rPr lang="ko-KR" alt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펀드 </a:t>
            </a:r>
            <a:r>
              <a:rPr lang="en-US" altLang="ko-KR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Q&amp;A</a:t>
            </a:r>
            <a:endParaRPr lang="ko-KR" alt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2249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Q. </a:t>
            </a:r>
            <a:r>
              <a:rPr lang="ko-KR" alt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포트폴리오 상품에 대해 설명한다면</a:t>
            </a:r>
            <a:r>
              <a:rPr lang="en-US" altLang="ko-KR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  <a:p>
            <a:pPr marL="0" indent="0">
              <a:buNone/>
            </a:pPr>
            <a:r>
              <a:rPr lang="en-US" altLang="ko-KR" dirty="0"/>
              <a:t>     A. </a:t>
            </a:r>
            <a:r>
              <a:rPr lang="ko-KR" altLang="en-US" dirty="0"/>
              <a:t>포트폴리오 상품은 한 달에 한 번 정도 출시되며</a:t>
            </a:r>
            <a:r>
              <a:rPr lang="en-US" altLang="ko-KR" dirty="0"/>
              <a:t>, </a:t>
            </a:r>
            <a:r>
              <a:rPr lang="ko-KR" altLang="en-US" dirty="0"/>
              <a:t>이때 한 포트폴리오는 </a:t>
            </a:r>
            <a:r>
              <a:rPr lang="en-US" altLang="ko-KR" dirty="0"/>
              <a:t>100</a:t>
            </a:r>
            <a:r>
              <a:rPr lang="ko-KR" altLang="en-US" dirty="0"/>
              <a:t>개 내외의 </a:t>
            </a:r>
            <a:r>
              <a:rPr lang="ko-KR" altLang="en-US" dirty="0" err="1"/>
              <a:t>개별채권의</a:t>
            </a:r>
            <a:r>
              <a:rPr lang="ko-KR" altLang="en-US" dirty="0"/>
              <a:t> 합으로 구성된다</a:t>
            </a:r>
            <a:r>
              <a:rPr lang="en-US" altLang="ko-KR" dirty="0"/>
              <a:t>. </a:t>
            </a:r>
            <a:r>
              <a:rPr lang="ko-KR" altLang="en-US" dirty="0"/>
              <a:t>투자상품의 위험률은 절대 수준이 중요한 게 아니라 그 변동성이 중요하다</a:t>
            </a:r>
            <a:r>
              <a:rPr lang="en-US" altLang="ko-KR" dirty="0"/>
              <a:t>. </a:t>
            </a:r>
            <a:r>
              <a:rPr lang="ko-KR" altLang="en-US" dirty="0"/>
              <a:t>포트폴리오 투자상품을 통해 </a:t>
            </a:r>
            <a:r>
              <a:rPr lang="en-US" altLang="ko-KR" dirty="0"/>
              <a:t>100</a:t>
            </a:r>
            <a:r>
              <a:rPr lang="ko-KR" altLang="en-US" dirty="0"/>
              <a:t>개 이상의 채권에 분산투자를 함으로써 변동성을 최대한 낮춤으로써</a:t>
            </a:r>
            <a:r>
              <a:rPr lang="en-US" altLang="ko-KR" dirty="0"/>
              <a:t>, </a:t>
            </a:r>
            <a:r>
              <a:rPr lang="ko-KR" altLang="en-US" dirty="0" err="1"/>
              <a:t>중수익률</a:t>
            </a:r>
            <a:r>
              <a:rPr lang="en-US" altLang="ko-KR" dirty="0"/>
              <a:t>(</a:t>
            </a:r>
            <a:r>
              <a:rPr lang="ko-KR" altLang="en-US" dirty="0"/>
              <a:t>연 </a:t>
            </a:r>
            <a:r>
              <a:rPr lang="en-US" altLang="ko-KR" dirty="0"/>
              <a:t>6-8%)</a:t>
            </a:r>
            <a:r>
              <a:rPr lang="ko-KR" altLang="en-US" dirty="0"/>
              <a:t>을 안정적으로 달성할 수 있게 된다</a:t>
            </a:r>
            <a:r>
              <a:rPr lang="en-US" altLang="ko-KR" dirty="0"/>
              <a:t>. </a:t>
            </a:r>
            <a:r>
              <a:rPr lang="ko-KR" altLang="en-US" dirty="0"/>
              <a:t>실제 대출채권 시뮬레이션을 실시해보면 단일 </a:t>
            </a:r>
            <a:r>
              <a:rPr lang="ko-KR" altLang="en-US" dirty="0" err="1"/>
              <a:t>개별채권의</a:t>
            </a:r>
            <a:r>
              <a:rPr lang="ko-KR" altLang="en-US" dirty="0"/>
              <a:t> 경우 </a:t>
            </a:r>
            <a:r>
              <a:rPr lang="en-US" altLang="ko-KR" dirty="0"/>
              <a:t>15%~-100%</a:t>
            </a:r>
            <a:r>
              <a:rPr lang="ko-KR" altLang="en-US" dirty="0"/>
              <a:t>로 수익률의 변동폭이 큰 반면</a:t>
            </a:r>
            <a:r>
              <a:rPr lang="en-US" altLang="ko-KR" dirty="0"/>
              <a:t>, </a:t>
            </a:r>
            <a:r>
              <a:rPr lang="ko-KR" altLang="en-US" dirty="0"/>
              <a:t>포트폴리오의 경우 </a:t>
            </a:r>
            <a:r>
              <a:rPr lang="en-US" altLang="ko-KR" dirty="0"/>
              <a:t>90%</a:t>
            </a:r>
            <a:r>
              <a:rPr lang="ko-KR" altLang="en-US" dirty="0"/>
              <a:t>가 넘는 높은 확률로 </a:t>
            </a:r>
            <a:r>
              <a:rPr lang="en-US" altLang="ko-KR" dirty="0"/>
              <a:t>6~8%</a:t>
            </a:r>
            <a:r>
              <a:rPr lang="ko-KR" altLang="en-US" dirty="0"/>
              <a:t>의 수익률로 귀결돼 안정적이다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503007" y="792306"/>
            <a:ext cx="59813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어니스트</a:t>
            </a:r>
            <a:r>
              <a:rPr lang="ko-KR" alt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펀드 </a:t>
            </a:r>
            <a:r>
              <a:rPr lang="en-US" altLang="ko-KR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Q&amp;A</a:t>
            </a:r>
            <a:endParaRPr lang="ko-KR" alt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71812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08465" y="-228600"/>
            <a:ext cx="10018713" cy="1696915"/>
          </a:xfrm>
        </p:spPr>
        <p:txBody>
          <a:bodyPr/>
          <a:lstStyle/>
          <a:p>
            <a:r>
              <a:rPr lang="ko-KR" alt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목차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818419" y="1134207"/>
            <a:ext cx="10018713" cy="487973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Ⅰ </a:t>
            </a:r>
            <a:r>
              <a:rPr lang="ko-KR" altLang="en-US" dirty="0"/>
              <a:t>선정 배경과 소개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1.</a:t>
            </a:r>
            <a:r>
              <a:rPr lang="ko-KR" altLang="en-US" dirty="0"/>
              <a:t>주제 선정 배경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2.</a:t>
            </a:r>
            <a:r>
              <a:rPr lang="ko-KR" altLang="en-US" dirty="0"/>
              <a:t>핀 </a:t>
            </a:r>
            <a:r>
              <a:rPr lang="ko-KR" altLang="en-US" dirty="0" err="1"/>
              <a:t>테크란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r>
              <a:rPr lang="en-US" altLang="ko-KR" dirty="0"/>
              <a:t>    3.</a:t>
            </a:r>
            <a:r>
              <a:rPr lang="ko-KR" altLang="en-US" dirty="0"/>
              <a:t>핀 </a:t>
            </a:r>
            <a:r>
              <a:rPr lang="ko-KR" altLang="en-US" dirty="0" err="1"/>
              <a:t>테크의</a:t>
            </a:r>
            <a:r>
              <a:rPr lang="ko-KR" altLang="en-US" dirty="0"/>
              <a:t> 유래와 발전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Ⅱ </a:t>
            </a:r>
            <a:r>
              <a:rPr lang="ko-KR" altLang="en-US" dirty="0"/>
              <a:t>각 핀 </a:t>
            </a:r>
            <a:r>
              <a:rPr lang="ko-KR" altLang="en-US" dirty="0" err="1"/>
              <a:t>테크</a:t>
            </a:r>
            <a:r>
              <a:rPr lang="ko-KR" altLang="en-US" dirty="0"/>
              <a:t> 분야와 관련 기업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1.</a:t>
            </a:r>
            <a:r>
              <a:rPr lang="ko-KR" altLang="en-US" dirty="0"/>
              <a:t>지급 결제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2.</a:t>
            </a:r>
            <a:r>
              <a:rPr lang="ko-KR" altLang="en-US" dirty="0"/>
              <a:t>금융 데이터 분석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3.</a:t>
            </a:r>
            <a:r>
              <a:rPr lang="ko-KR" altLang="en-US" dirty="0"/>
              <a:t>금융 소프트웨어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4.</a:t>
            </a:r>
            <a:r>
              <a:rPr lang="ko-KR" altLang="en-US" dirty="0"/>
              <a:t>플랫폼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Ⅲ </a:t>
            </a:r>
            <a:r>
              <a:rPr lang="ko-KR" altLang="en-US" dirty="0"/>
              <a:t>연수 목표</a:t>
            </a:r>
            <a:endParaRPr lang="en-US" altLang="ko-KR" dirty="0"/>
          </a:p>
          <a:p>
            <a:pPr marL="0" indent="0">
              <a:buNone/>
            </a:pPr>
            <a:r>
              <a:rPr lang="ko-KR" altLang="ko-KR" dirty="0" err="1"/>
              <a:t>Ⅳ</a:t>
            </a:r>
            <a:r>
              <a:rPr lang="en-US" altLang="ko-KR" dirty="0"/>
              <a:t>  </a:t>
            </a:r>
            <a:r>
              <a:rPr lang="ko-KR" altLang="en-US" dirty="0"/>
              <a:t>방문 예정 기업들</a:t>
            </a:r>
            <a:endParaRPr lang="en-US" altLang="ko-KR" dirty="0"/>
          </a:p>
          <a:p>
            <a:pPr marL="0" indent="0">
              <a:buNone/>
            </a:pPr>
            <a:r>
              <a:rPr lang="ko-KR" altLang="ko-KR" dirty="0" err="1"/>
              <a:t>Ⅴ</a:t>
            </a:r>
            <a:r>
              <a:rPr lang="en-US" altLang="ko-KR" dirty="0"/>
              <a:t> </a:t>
            </a:r>
            <a:r>
              <a:rPr lang="ko-KR" altLang="en-US" dirty="0"/>
              <a:t>연수 일정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655877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Q. </a:t>
            </a:r>
            <a:r>
              <a:rPr lang="ko-KR" alt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자체 신용 등급은 어떻게 매기고</a:t>
            </a:r>
            <a:r>
              <a:rPr lang="en-US" altLang="ko-KR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대출이 허용되는 확률은</a:t>
            </a:r>
            <a:r>
              <a:rPr lang="en-US" altLang="ko-KR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  <a:p>
            <a:pPr marL="0" indent="0">
              <a:buNone/>
            </a:pPr>
            <a:r>
              <a:rPr lang="en-US" altLang="ko-KR" dirty="0"/>
              <a:t>     A. NICE</a:t>
            </a:r>
            <a:r>
              <a:rPr lang="ko-KR" altLang="en-US" dirty="0"/>
              <a:t>신용평가와 제휴를 맺고 기본적으로 그 신용등급을 활용한다</a:t>
            </a:r>
            <a:r>
              <a:rPr lang="en-US" altLang="ko-KR" dirty="0"/>
              <a:t>. </a:t>
            </a:r>
            <a:r>
              <a:rPr lang="ko-KR" altLang="en-US" dirty="0"/>
              <a:t>그 외에 제공되는 다양한 기준도 신용평가의 주요 항목으로 보고 있으며</a:t>
            </a:r>
            <a:r>
              <a:rPr lang="en-US" altLang="ko-KR" dirty="0"/>
              <a:t>, </a:t>
            </a:r>
            <a:r>
              <a:rPr lang="ko-KR" altLang="en-US" dirty="0"/>
              <a:t>향후 심리적인 부분을 </a:t>
            </a:r>
            <a:r>
              <a:rPr lang="ko-KR" altLang="en-US" dirty="0" err="1"/>
              <a:t>정량화시켜</a:t>
            </a:r>
            <a:r>
              <a:rPr lang="ko-KR" altLang="en-US" dirty="0"/>
              <a:t> 대출 여부에 반영할 계획이다</a:t>
            </a:r>
            <a:r>
              <a:rPr lang="en-US" altLang="ko-KR" dirty="0"/>
              <a:t>. </a:t>
            </a:r>
            <a:r>
              <a:rPr lang="ko-KR" altLang="en-US" dirty="0"/>
              <a:t>현재 신용평가기술을 지속적으로 고도화하고 있으며</a:t>
            </a:r>
            <a:r>
              <a:rPr lang="en-US" altLang="ko-KR" dirty="0"/>
              <a:t>, </a:t>
            </a:r>
            <a:r>
              <a:rPr lang="ko-KR" altLang="en-US" dirty="0"/>
              <a:t>빠른 시일 내로 </a:t>
            </a:r>
            <a:r>
              <a:rPr lang="ko-KR" altLang="en-US" dirty="0" err="1"/>
              <a:t>저신용자층에게도</a:t>
            </a:r>
            <a:r>
              <a:rPr lang="ko-KR" altLang="en-US" dirty="0"/>
              <a:t> 합리적인 금리의 대안 대출상품을 제공할 계획이다</a:t>
            </a:r>
            <a:r>
              <a:rPr lang="en-US" altLang="ko-KR" dirty="0"/>
              <a:t>. </a:t>
            </a:r>
            <a:r>
              <a:rPr lang="ko-KR" altLang="en-US" dirty="0"/>
              <a:t>대출 신청 </a:t>
            </a:r>
            <a:r>
              <a:rPr lang="en-US" altLang="ko-KR" dirty="0"/>
              <a:t>100</a:t>
            </a:r>
            <a:r>
              <a:rPr lang="ko-KR" altLang="en-US" dirty="0"/>
              <a:t>건 중 </a:t>
            </a:r>
            <a:r>
              <a:rPr lang="en-US" altLang="ko-KR" dirty="0"/>
              <a:t>80~90</a:t>
            </a:r>
            <a:r>
              <a:rPr lang="ko-KR" altLang="en-US" dirty="0"/>
              <a:t>건 정도는 거절된다</a:t>
            </a:r>
            <a:r>
              <a:rPr lang="en-US" altLang="ko-KR" dirty="0"/>
              <a:t>. </a:t>
            </a:r>
            <a:r>
              <a:rPr lang="ko-KR" altLang="en-US" dirty="0"/>
              <a:t>앞서 설명한 연체 기록이나 부채 등의 사유인데 리스크 관리를 잘해 부도율을 최소화하기 위해서는 중요하다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503007" y="792306"/>
            <a:ext cx="59813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어니스트</a:t>
            </a:r>
            <a:r>
              <a:rPr lang="ko-KR" alt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펀드 </a:t>
            </a:r>
            <a:r>
              <a:rPr lang="en-US" altLang="ko-KR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Q&amp;A</a:t>
            </a:r>
            <a:endParaRPr lang="ko-KR" alt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90509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Q. </a:t>
            </a:r>
            <a:r>
              <a:rPr lang="ko-KR" altLang="en-US" dirty="0" err="1"/>
              <a:t>핀테크</a:t>
            </a:r>
            <a:r>
              <a:rPr lang="ko-KR" altLang="en-US" dirty="0"/>
              <a:t> 관련 회사를 창업하거나 입사하기 위해서는 어떠한 준비가 필요할까요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r>
              <a:rPr lang="en-US" altLang="ko-KR" dirty="0"/>
              <a:t>    A. ‘</a:t>
            </a:r>
            <a:r>
              <a:rPr lang="ko-KR" altLang="en-US" dirty="0"/>
              <a:t>핀</a:t>
            </a:r>
            <a:r>
              <a:rPr lang="en-US" altLang="ko-KR" dirty="0"/>
              <a:t>’</a:t>
            </a:r>
            <a:r>
              <a:rPr lang="ko-KR" altLang="en-US" dirty="0"/>
              <a:t>과 </a:t>
            </a:r>
            <a:r>
              <a:rPr lang="en-US" altLang="ko-KR" dirty="0"/>
              <a:t>‘</a:t>
            </a:r>
            <a:r>
              <a:rPr lang="ko-KR" altLang="en-US" dirty="0" err="1"/>
              <a:t>테크</a:t>
            </a:r>
            <a:r>
              <a:rPr lang="en-US" altLang="ko-KR" dirty="0"/>
              <a:t>＇</a:t>
            </a:r>
            <a:r>
              <a:rPr lang="ko-KR" altLang="en-US" dirty="0"/>
              <a:t>둘다 중요하지만 굳이 더 필요한 것을 꼽자면 </a:t>
            </a:r>
            <a:r>
              <a:rPr lang="en-US" altLang="ko-KR" dirty="0"/>
              <a:t>IT</a:t>
            </a:r>
            <a:r>
              <a:rPr lang="ko-KR" altLang="en-US" dirty="0"/>
              <a:t>기술적인 능력이 좀 더 크다고 느낀다</a:t>
            </a:r>
            <a:r>
              <a:rPr lang="en-US" altLang="ko-KR" dirty="0"/>
              <a:t>. </a:t>
            </a:r>
            <a:r>
              <a:rPr lang="ko-KR" altLang="en-US" dirty="0"/>
              <a:t>하지만 본인이 처음 입사 했을 때 경제적인 지식이 전무하다 보니 일을 </a:t>
            </a:r>
            <a:r>
              <a:rPr lang="ko-KR" altLang="en-US" dirty="0" err="1"/>
              <a:t>처리하는데에</a:t>
            </a:r>
            <a:r>
              <a:rPr lang="ko-KR" altLang="en-US" dirty="0"/>
              <a:t> 어려움이 매우 많았다</a:t>
            </a:r>
            <a:r>
              <a:rPr lang="en-US" altLang="ko-KR" dirty="0"/>
              <a:t>. </a:t>
            </a:r>
            <a:r>
              <a:rPr lang="ko-KR" altLang="en-US" dirty="0"/>
              <a:t>그래서 꾸준히 투자 지식과 뉴스를 보기 시작했고 그건 아직도 진행형이다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503007" y="792306"/>
            <a:ext cx="59813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어니스트</a:t>
            </a:r>
            <a:r>
              <a:rPr lang="ko-KR" alt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펀드 </a:t>
            </a:r>
            <a:r>
              <a:rPr lang="en-US" altLang="ko-KR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Q&amp;A</a:t>
            </a:r>
            <a:endParaRPr lang="ko-KR" alt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09644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ko-KR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Q.  </a:t>
            </a:r>
            <a:r>
              <a:rPr lang="ko-KR" altLang="en-US" sz="3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어니스트</a:t>
            </a:r>
            <a:r>
              <a:rPr lang="ko-KR" alt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펀드가 앞으로 나아갈 목표라면</a:t>
            </a:r>
            <a:r>
              <a:rPr lang="en-US" altLang="ko-KR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  <a:p>
            <a:pPr marL="0" indent="0">
              <a:buNone/>
            </a:pPr>
            <a:r>
              <a:rPr lang="en-US" altLang="ko-KR" dirty="0"/>
              <a:t>     A. </a:t>
            </a:r>
            <a:r>
              <a:rPr lang="ko-KR" altLang="en-US" dirty="0" err="1"/>
              <a:t>어니스트펀드는</a:t>
            </a:r>
            <a:r>
              <a:rPr lang="ko-KR" altLang="en-US" dirty="0"/>
              <a:t> 보다 다양한 데이터를 금융시장에 녹여내는 역량에 있어 세계 최고의 소프트웨어 기반 금융회사가 되고자 한다</a:t>
            </a:r>
            <a:r>
              <a:rPr lang="en-US" altLang="ko-KR" dirty="0"/>
              <a:t>. </a:t>
            </a:r>
            <a:r>
              <a:rPr lang="ko-KR" altLang="en-US" dirty="0"/>
              <a:t>대출 차원에서는 기존에 활용되고 있지 않은 무형자산</a:t>
            </a:r>
            <a:r>
              <a:rPr lang="en-US" altLang="ko-KR" dirty="0"/>
              <a:t>(</a:t>
            </a:r>
            <a:r>
              <a:rPr lang="ko-KR" altLang="en-US" dirty="0"/>
              <a:t>데이터</a:t>
            </a:r>
            <a:r>
              <a:rPr lang="en-US" altLang="ko-KR" dirty="0"/>
              <a:t>)</a:t>
            </a:r>
            <a:r>
              <a:rPr lang="ko-KR" altLang="en-US" dirty="0"/>
              <a:t>을 발굴하고 활용해 고금리 대출 시장을 혁신하고</a:t>
            </a:r>
            <a:r>
              <a:rPr lang="en-US" altLang="ko-KR" dirty="0"/>
              <a:t>, </a:t>
            </a:r>
            <a:r>
              <a:rPr lang="ko-KR" altLang="en-US" dirty="0"/>
              <a:t>투자 차원에서는 다양한 경제 주체들에게 </a:t>
            </a:r>
            <a:r>
              <a:rPr lang="en-US" altLang="ko-KR" dirty="0"/>
              <a:t>P2P</a:t>
            </a:r>
            <a:r>
              <a:rPr lang="ko-KR" altLang="en-US" dirty="0"/>
              <a:t>채권을 넘어 종합 자산운용 상품과 서비스를 제공하려고 한다</a:t>
            </a:r>
            <a:r>
              <a:rPr lang="en-US" altLang="ko-KR" dirty="0"/>
              <a:t>. </a:t>
            </a:r>
            <a:r>
              <a:rPr lang="ko-KR" altLang="en-US" dirty="0"/>
              <a:t>회사가 성장해 계열사 또는 관계사가 생긴다면 </a:t>
            </a:r>
            <a:r>
              <a:rPr lang="en-US" altLang="ko-KR" dirty="0"/>
              <a:t>'</a:t>
            </a:r>
            <a:r>
              <a:rPr lang="ko-KR" altLang="en-US" dirty="0" err="1"/>
              <a:t>어니스트그룹</a:t>
            </a:r>
            <a:r>
              <a:rPr lang="en-US" altLang="ko-KR" dirty="0"/>
              <a:t>'</a:t>
            </a:r>
            <a:r>
              <a:rPr lang="ko-KR" altLang="en-US" dirty="0"/>
              <a:t>이라고 해야 할까</a:t>
            </a:r>
            <a:r>
              <a:rPr lang="en-US" altLang="ko-KR" dirty="0"/>
              <a:t>, '</a:t>
            </a:r>
            <a:r>
              <a:rPr lang="ko-KR" altLang="en-US" dirty="0" err="1"/>
              <a:t>어니스트</a:t>
            </a:r>
            <a:r>
              <a:rPr lang="en-US" altLang="ko-KR" dirty="0"/>
              <a:t>'</a:t>
            </a:r>
            <a:r>
              <a:rPr lang="ko-KR" altLang="en-US" dirty="0"/>
              <a:t>를 </a:t>
            </a:r>
            <a:r>
              <a:rPr lang="ko-KR" altLang="en-US" dirty="0" err="1"/>
              <a:t>브랜드화할</a:t>
            </a:r>
            <a:r>
              <a:rPr lang="ko-KR" altLang="en-US" dirty="0"/>
              <a:t> 것이다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503007" y="792306"/>
            <a:ext cx="59813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어니스트</a:t>
            </a:r>
            <a:r>
              <a:rPr lang="ko-KR" alt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펀드 </a:t>
            </a:r>
            <a:r>
              <a:rPr lang="en-US" altLang="ko-KR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Q&amp;A</a:t>
            </a:r>
            <a:endParaRPr lang="ko-KR" alt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5491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666" y="2514600"/>
            <a:ext cx="4253605" cy="3124200"/>
          </a:xfrm>
        </p:spPr>
      </p:pic>
      <p:sp>
        <p:nvSpPr>
          <p:cNvPr id="5" name="TextBox 4"/>
          <p:cNvSpPr txBox="1"/>
          <p:nvPr/>
        </p:nvSpPr>
        <p:spPr>
          <a:xfrm>
            <a:off x="6700203" y="2438399"/>
            <a:ext cx="480282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햇빛이 쨍쨍한 날에 건물 위치도 헷갈려 정말 힘겹게 방문하게 되었다</a:t>
            </a:r>
            <a:r>
              <a:rPr lang="en-US" altLang="ko-KR" dirty="0"/>
              <a:t>. </a:t>
            </a:r>
            <a:r>
              <a:rPr lang="ko-KR" altLang="en-US" dirty="0"/>
              <a:t>하지만 그런 것 보다도 첫 인터뷰다 보니 셋 다 긴장을 많이 했었던 거 같다</a:t>
            </a:r>
            <a:r>
              <a:rPr lang="en-US" altLang="ko-KR" dirty="0"/>
              <a:t>. </a:t>
            </a:r>
            <a:r>
              <a:rPr lang="ko-KR" altLang="en-US" dirty="0"/>
              <a:t>하지만 정말 우리가 관심있어 하는 분야이고 결국 우리의 목표가 될 지도 모른다는 생각에 고심해서 선정한 질문들 외에도 어느새 자잘한 개인적인 질문 까지도 하게 되었다</a:t>
            </a:r>
            <a:r>
              <a:rPr lang="en-US" altLang="ko-KR" dirty="0"/>
              <a:t>. </a:t>
            </a:r>
            <a:r>
              <a:rPr lang="ko-KR" altLang="en-US" dirty="0"/>
              <a:t>바쁜 시간에  점심 시간을 짜내 정말 귀찮고 </a:t>
            </a:r>
            <a:r>
              <a:rPr lang="ko-KR" altLang="en-US" dirty="0" err="1"/>
              <a:t>힘들수도</a:t>
            </a:r>
            <a:r>
              <a:rPr lang="ko-KR" altLang="en-US" dirty="0"/>
              <a:t> 있지만 인터뷰에 정말 적극적으로 </a:t>
            </a:r>
            <a:r>
              <a:rPr lang="ko-KR" altLang="en-US" dirty="0" err="1"/>
              <a:t>임해주신</a:t>
            </a:r>
            <a:r>
              <a:rPr lang="ko-KR" altLang="en-US" dirty="0"/>
              <a:t> </a:t>
            </a:r>
            <a:r>
              <a:rPr lang="ko-KR" altLang="en-US" dirty="0" err="1"/>
              <a:t>어니스트</a:t>
            </a:r>
            <a:r>
              <a:rPr lang="ko-KR" altLang="en-US" dirty="0"/>
              <a:t> 펀드 분들에게 정말 감사의 말씀을 드리고 싶다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735257" y="668018"/>
            <a:ext cx="30460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방문 후기</a:t>
            </a:r>
          </a:p>
        </p:txBody>
      </p:sp>
    </p:spTree>
    <p:extLst>
      <p:ext uri="{BB962C8B-B14F-4D97-AF65-F5344CB8AC3E}">
        <p14:creationId xmlns:p14="http://schemas.microsoft.com/office/powerpoint/2010/main" val="2987772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356" y="1576734"/>
            <a:ext cx="4654860" cy="288069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493509" y="561071"/>
            <a:ext cx="7598555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방문한 기업</a:t>
            </a:r>
            <a:r>
              <a:rPr lang="en-US" altLang="ko-KR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: </a:t>
            </a:r>
            <a:r>
              <a:rPr lang="ko-KR" altLang="en-US" sz="6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뉴지스탁</a:t>
            </a:r>
            <a:endParaRPr lang="ko-KR" altLang="en-US" sz="6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62018" y="3938573"/>
            <a:ext cx="97141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ko-KR" altLang="ko-KR" dirty="0" err="1"/>
              <a:t>뉴지스탁은</a:t>
            </a:r>
            <a:r>
              <a:rPr lang="en-US" altLang="ko-KR" dirty="0"/>
              <a:t> 75%</a:t>
            </a:r>
            <a:r>
              <a:rPr lang="ko-KR" altLang="ko-KR" dirty="0"/>
              <a:t>의 상장 종목이지만 신뢰도 있는 분석이 되지 않는 것과 상관 없이 상장된 전 종목을 </a:t>
            </a:r>
            <a:r>
              <a:rPr lang="en-US" altLang="ko-KR" dirty="0"/>
              <a:t>5</a:t>
            </a:r>
            <a:r>
              <a:rPr lang="ko-KR" altLang="ko-KR" dirty="0"/>
              <a:t>분 이내로 객관적으로 분석할 수 있는 서비스와 주식 기반의 개인 맞춤형 </a:t>
            </a:r>
            <a:r>
              <a:rPr lang="ko-KR" altLang="ko-KR" dirty="0" err="1"/>
              <a:t>로보어드바이저를</a:t>
            </a:r>
            <a:r>
              <a:rPr lang="ko-KR" altLang="ko-KR" dirty="0"/>
              <a:t> 제공하는 기업입니다</a:t>
            </a:r>
            <a:r>
              <a:rPr lang="en-US" altLang="ko-KR" dirty="0"/>
              <a:t>. </a:t>
            </a:r>
            <a:r>
              <a:rPr lang="ko-KR" altLang="ko-KR" dirty="0"/>
              <a:t>이는 자체적으로 개발한 데이터와 알고리즘 기반의 분석을 통해서 애널리스트의 보고서가 가지는 한계를 돌파하여 투자자 관점의 분석이 가능해졌습니다</a:t>
            </a:r>
            <a:r>
              <a:rPr lang="en-US" altLang="ko-KR" dirty="0"/>
              <a:t>. </a:t>
            </a:r>
            <a:r>
              <a:rPr lang="ko-KR" altLang="ko-KR" dirty="0"/>
              <a:t>특히 서울시에서 주최하는 국내 유망주 </a:t>
            </a:r>
            <a:r>
              <a:rPr lang="ko-KR" altLang="ko-KR" dirty="0" err="1"/>
              <a:t>스타트업</a:t>
            </a:r>
            <a:r>
              <a:rPr lang="ko-KR" altLang="ko-KR" dirty="0"/>
              <a:t> 회사 </a:t>
            </a:r>
            <a:r>
              <a:rPr lang="en-US" altLang="ko-KR" dirty="0"/>
              <a:t>10</a:t>
            </a:r>
            <a:r>
              <a:rPr lang="ko-KR" altLang="ko-KR" dirty="0"/>
              <a:t>곳에 선정되어 뉴욕에 가서 프로그램을 선보이며</a:t>
            </a:r>
            <a:r>
              <a:rPr lang="en-US" altLang="ko-KR" dirty="0"/>
              <a:t>, </a:t>
            </a:r>
            <a:r>
              <a:rPr lang="ko-KR" altLang="ko-KR" dirty="0"/>
              <a:t>지난 </a:t>
            </a:r>
            <a:r>
              <a:rPr lang="en-US" altLang="ko-KR" dirty="0"/>
              <a:t>8</a:t>
            </a:r>
            <a:r>
              <a:rPr lang="ko-KR" altLang="ko-KR" dirty="0"/>
              <a:t>월 </a:t>
            </a:r>
            <a:r>
              <a:rPr lang="en-US" altLang="ko-KR" dirty="0"/>
              <a:t>30</a:t>
            </a:r>
            <a:r>
              <a:rPr lang="ko-KR" altLang="ko-KR" dirty="0"/>
              <a:t>일 금융 오픈 플랫폼 개통식과 함께 진행된 제 </a:t>
            </a:r>
            <a:r>
              <a:rPr lang="en-US" altLang="ko-KR" dirty="0"/>
              <a:t>10</a:t>
            </a:r>
            <a:r>
              <a:rPr lang="ko-KR" altLang="ko-KR" dirty="0"/>
              <a:t>차 </a:t>
            </a:r>
            <a:r>
              <a:rPr lang="ko-KR" altLang="ko-KR" dirty="0" err="1"/>
              <a:t>핀테크지원센터</a:t>
            </a:r>
            <a:r>
              <a:rPr lang="ko-KR" altLang="ko-KR" dirty="0"/>
              <a:t> 데모데이에서 시연 업체로 선정되어 세계 최초의 금융권 공동 오픈 </a:t>
            </a:r>
            <a:r>
              <a:rPr lang="en-US" altLang="ko-KR" dirty="0"/>
              <a:t>API </a:t>
            </a:r>
            <a:r>
              <a:rPr lang="ko-KR" altLang="ko-KR" dirty="0"/>
              <a:t>개발을 통해 만든 </a:t>
            </a:r>
            <a:r>
              <a:rPr lang="en-US" altLang="ko-KR" dirty="0"/>
              <a:t>‘</a:t>
            </a:r>
            <a:r>
              <a:rPr lang="ko-KR" altLang="ko-KR" dirty="0" err="1"/>
              <a:t>젠포트</a:t>
            </a:r>
            <a:r>
              <a:rPr lang="ko-KR" altLang="ko-KR" dirty="0"/>
              <a:t> 주식 자동</a:t>
            </a:r>
            <a:r>
              <a:rPr lang="en-US" altLang="ko-KR" dirty="0"/>
              <a:t> </a:t>
            </a:r>
            <a:r>
              <a:rPr lang="ko-KR" altLang="ko-KR" dirty="0"/>
              <a:t>매매 솔루션</a:t>
            </a:r>
            <a:r>
              <a:rPr lang="en-US" altLang="ko-KR" dirty="0"/>
              <a:t>’</a:t>
            </a:r>
            <a:r>
              <a:rPr lang="ko-KR" altLang="ko-KR" dirty="0"/>
              <a:t>을 선보이는 등 </a:t>
            </a:r>
            <a:r>
              <a:rPr lang="ko-KR" altLang="ko-KR" dirty="0" err="1"/>
              <a:t>핀테크</a:t>
            </a:r>
            <a:r>
              <a:rPr lang="en-US" altLang="ko-KR" dirty="0"/>
              <a:t>, </a:t>
            </a:r>
            <a:r>
              <a:rPr lang="ko-KR" altLang="ko-KR" dirty="0"/>
              <a:t>특히 </a:t>
            </a:r>
            <a:r>
              <a:rPr lang="ko-KR" altLang="ko-KR" dirty="0" err="1"/>
              <a:t>로보어드바이저</a:t>
            </a:r>
            <a:r>
              <a:rPr lang="ko-KR" altLang="ko-KR" dirty="0"/>
              <a:t> 분야에서 뛰어난 두각을 보이는 회사입니다</a:t>
            </a:r>
            <a:r>
              <a:rPr lang="en-US" altLang="ko-KR" dirty="0"/>
              <a:t>.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3695363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16478" y="1860884"/>
            <a:ext cx="973655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4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임직원수</a:t>
            </a:r>
            <a:r>
              <a:rPr lang="en-US" altLang="ko-KR" sz="2000" dirty="0"/>
              <a:t>: 18</a:t>
            </a:r>
            <a:r>
              <a:rPr lang="ko-KR" altLang="en-US" sz="2000" dirty="0"/>
              <a:t>명</a:t>
            </a:r>
            <a:endParaRPr lang="en-US" altLang="ko-KR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업종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소프트워에</a:t>
            </a:r>
            <a:r>
              <a:rPr lang="ko-KR" altLang="en-US" sz="2000" dirty="0"/>
              <a:t> 개발 및 공급 소셜네트워크 구축 서비스</a:t>
            </a:r>
            <a:endParaRPr lang="en-US" altLang="ko-KR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주소</a:t>
            </a:r>
            <a:r>
              <a:rPr lang="en-US" altLang="ko-KR" sz="2000" dirty="0"/>
              <a:t>: </a:t>
            </a:r>
            <a:r>
              <a:rPr lang="ko-KR" altLang="en-US" sz="2000" dirty="0"/>
              <a:t>서울특별시 영등포구 국제 </a:t>
            </a:r>
            <a:r>
              <a:rPr lang="ko-KR" altLang="en-US" sz="2000" dirty="0" err="1"/>
              <a:t>금융로</a:t>
            </a:r>
            <a:r>
              <a:rPr lang="ko-KR" altLang="en-US" sz="2000" dirty="0"/>
              <a:t> </a:t>
            </a:r>
            <a:r>
              <a:rPr lang="en-US" altLang="ko-KR" sz="2000" dirty="0"/>
              <a:t>10, </a:t>
            </a:r>
            <a:r>
              <a:rPr lang="ko-KR" altLang="en-US" sz="2000" dirty="0"/>
              <a:t>서울국제금융센터 </a:t>
            </a:r>
            <a:r>
              <a:rPr lang="en-US" altLang="ko-KR" sz="2000" dirty="0"/>
              <a:t>Three IFC 19</a:t>
            </a:r>
            <a:r>
              <a:rPr lang="ko-KR" altLang="en-US" sz="2000" dirty="0"/>
              <a:t>층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뉴지스탁</a:t>
            </a:r>
            <a:endParaRPr lang="en-US" altLang="ko-KR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자본금</a:t>
            </a:r>
            <a:r>
              <a:rPr lang="en-US" altLang="ko-KR" sz="2000" dirty="0"/>
              <a:t>: 2</a:t>
            </a:r>
            <a:r>
              <a:rPr lang="ko-KR" altLang="en-US" sz="2000" dirty="0"/>
              <a:t>억원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379404" y="765673"/>
            <a:ext cx="30780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회사 소개</a:t>
            </a:r>
            <a:endParaRPr lang="en-US" altLang="ko-KR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516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416" y="4053616"/>
            <a:ext cx="3035409" cy="20459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416" y="1477923"/>
            <a:ext cx="3035408" cy="20459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53100" y="1477923"/>
            <a:ext cx="54578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뉴지랭크</a:t>
            </a:r>
            <a:r>
              <a:rPr lang="ko-KR" altLang="en-US" sz="2400" dirty="0"/>
              <a:t> </a:t>
            </a:r>
            <a:r>
              <a:rPr lang="en-US" altLang="ko-KR" sz="2400" dirty="0" err="1">
                <a:solidFill>
                  <a:srgbClr val="FF0000"/>
                </a:solidFill>
              </a:rPr>
              <a:t>Newsyrank</a:t>
            </a:r>
            <a:endParaRPr lang="en-US" altLang="ko-KR" sz="2400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r>
              <a:rPr lang="ko-KR" altLang="en-US" dirty="0"/>
              <a:t>전체 성장 기업들의 </a:t>
            </a:r>
            <a:r>
              <a:rPr lang="ko-KR" altLang="en-US" dirty="0" err="1"/>
              <a:t>펀더멘탈</a:t>
            </a:r>
            <a:r>
              <a:rPr lang="ko-KR" altLang="en-US" dirty="0"/>
              <a:t> 분석과 모멘텀 정보 분석을 통해 기업가치를 상대적으로 평가하여 투자의 기준점 제시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24550" y="4053616"/>
            <a:ext cx="4819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젠포트</a:t>
            </a:r>
            <a:r>
              <a:rPr lang="ko-KR" altLang="en-US" sz="2400" dirty="0"/>
              <a:t> </a:t>
            </a:r>
            <a:r>
              <a:rPr lang="en-US" altLang="ko-KR" sz="2400" dirty="0" err="1">
                <a:solidFill>
                  <a:srgbClr val="FF0000"/>
                </a:solidFill>
              </a:rPr>
              <a:t>GenPort</a:t>
            </a:r>
            <a:endParaRPr lang="en-US" altLang="ko-KR" sz="2400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r>
              <a:rPr lang="ko-KR" altLang="en-US" dirty="0"/>
              <a:t>사용자가 투자전략을 </a:t>
            </a:r>
            <a:r>
              <a:rPr lang="ko-KR" altLang="en-US" dirty="0" err="1"/>
              <a:t>알고리즘화</a:t>
            </a:r>
            <a:r>
              <a:rPr lang="ko-KR" altLang="en-US" dirty="0"/>
              <a:t> 할 수 있는 </a:t>
            </a:r>
            <a:r>
              <a:rPr lang="ko-KR" altLang="en-US" dirty="0" err="1"/>
              <a:t>시물레이션</a:t>
            </a:r>
            <a:r>
              <a:rPr lang="ko-KR" altLang="en-US" dirty="0"/>
              <a:t> 엔진과 만들어진 알고리즘을 타 사용자와 공유할 수 있는 알고리즘 마켓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406731" y="209824"/>
            <a:ext cx="58224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뉴지스탁의</a:t>
            </a:r>
            <a:r>
              <a:rPr lang="ko-KR" alt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서비스</a:t>
            </a:r>
            <a:endParaRPr lang="en-US" altLang="ko-KR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57825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738" y="1984921"/>
            <a:ext cx="2514906" cy="15944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625" y="4086325"/>
            <a:ext cx="2347019" cy="21620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05475" y="1984921"/>
            <a:ext cx="43148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후강퉁</a:t>
            </a:r>
            <a:r>
              <a:rPr lang="en-US" altLang="ko-KR" sz="2400" dirty="0"/>
              <a:t>º</a:t>
            </a:r>
            <a:r>
              <a:rPr lang="ko-KR" altLang="en-US" sz="2400" dirty="0" err="1"/>
              <a:t>선강퉁</a:t>
            </a:r>
            <a:r>
              <a:rPr lang="ko-KR" altLang="en-US" sz="2400" dirty="0"/>
              <a:t> </a:t>
            </a:r>
            <a:r>
              <a:rPr lang="en-US" altLang="ko-KR" sz="2400" dirty="0">
                <a:solidFill>
                  <a:srgbClr val="FF0000"/>
                </a:solidFill>
              </a:rPr>
              <a:t>China</a:t>
            </a:r>
          </a:p>
          <a:p>
            <a:endParaRPr lang="en-US" altLang="ko-KR" dirty="0"/>
          </a:p>
          <a:p>
            <a:r>
              <a:rPr lang="ko-KR" altLang="en-US" dirty="0"/>
              <a:t>중국에 상장된 기업의 </a:t>
            </a:r>
            <a:r>
              <a:rPr lang="ko-KR" altLang="en-US" dirty="0" err="1"/>
              <a:t>펀더멘탈</a:t>
            </a:r>
            <a:r>
              <a:rPr lang="ko-KR" altLang="en-US" dirty="0"/>
              <a:t> 및 모멘텀 </a:t>
            </a:r>
            <a:r>
              <a:rPr lang="ko-KR" altLang="en-US" dirty="0" err="1"/>
              <a:t>퀸트</a:t>
            </a:r>
            <a:r>
              <a:rPr lang="ko-KR" altLang="en-US" dirty="0"/>
              <a:t> 분석과 이를 기반으로 한 모델포트폴리오 서비스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05475" y="4181475"/>
            <a:ext cx="44767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제나 </a:t>
            </a:r>
            <a:r>
              <a:rPr lang="en-US" altLang="ko-KR" sz="2400" dirty="0">
                <a:solidFill>
                  <a:srgbClr val="FF0000"/>
                </a:solidFill>
              </a:rPr>
              <a:t>Gen-AA</a:t>
            </a:r>
          </a:p>
          <a:p>
            <a:endParaRPr lang="en-US" altLang="ko-KR" dirty="0"/>
          </a:p>
          <a:p>
            <a:r>
              <a:rPr lang="ko-KR" altLang="en-US" dirty="0"/>
              <a:t>최적의 </a:t>
            </a:r>
            <a:r>
              <a:rPr lang="ko-KR" altLang="en-US" dirty="0" err="1"/>
              <a:t>투자결과를</a:t>
            </a:r>
            <a:r>
              <a:rPr lang="ko-KR" altLang="en-US" dirty="0"/>
              <a:t> 도출하기 위한 국내</a:t>
            </a:r>
            <a:r>
              <a:rPr lang="en-US" altLang="ko-KR" dirty="0"/>
              <a:t>º</a:t>
            </a:r>
            <a:r>
              <a:rPr lang="ko-KR" altLang="en-US" dirty="0"/>
              <a:t>외 </a:t>
            </a:r>
            <a:r>
              <a:rPr lang="en-US" altLang="ko-KR" dirty="0"/>
              <a:t>ETF </a:t>
            </a:r>
            <a:r>
              <a:rPr lang="ko-KR" altLang="en-US" dirty="0"/>
              <a:t>기반의 자산 자동 배분 및 포트폴리오 구성 서비스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424487" y="346427"/>
            <a:ext cx="58224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뉴지스탁의</a:t>
            </a:r>
            <a:r>
              <a:rPr lang="ko-KR" alt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서비스</a:t>
            </a:r>
            <a:endParaRPr lang="en-US" altLang="ko-KR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346818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213" t="-1946" r="9970" b="1946"/>
          <a:stretch/>
        </p:blipFill>
        <p:spPr>
          <a:xfrm>
            <a:off x="1491448" y="1854331"/>
            <a:ext cx="4492101" cy="410577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5561" r="5789"/>
          <a:stretch/>
        </p:blipFill>
        <p:spPr>
          <a:xfrm>
            <a:off x="6596110" y="1899270"/>
            <a:ext cx="5228948" cy="401589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231671" y="454954"/>
            <a:ext cx="37641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팀 </a:t>
            </a:r>
            <a:r>
              <a:rPr lang="ko-KR" altLang="en-US" sz="54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뉴지스탁</a:t>
            </a:r>
            <a:endParaRPr lang="en-US" altLang="ko-KR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16410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71347" y="1828801"/>
            <a:ext cx="46519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상장 전 종목 분석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75%</a:t>
            </a:r>
            <a:r>
              <a:rPr lang="ko-KR" altLang="en-US" dirty="0"/>
              <a:t>의 상장 종목은 신뢰도 있는 분석이 되지 않고있지만 개인투자자는 전 종목에 관심을 가지고 있으며 </a:t>
            </a:r>
            <a:r>
              <a:rPr lang="ko-KR" altLang="en-US" dirty="0" err="1"/>
              <a:t>뉴지스탁은</a:t>
            </a:r>
            <a:r>
              <a:rPr lang="ko-KR" altLang="en-US" dirty="0"/>
              <a:t> 상장된 전 종목을 객관적으로 분석할 수 있는 서비스를 제공합니다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51216" y="1828801"/>
            <a:ext cx="4873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데이터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알고리즘 기반 분석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2,000</a:t>
            </a:r>
            <a:r>
              <a:rPr lang="ko-KR" altLang="en-US" dirty="0"/>
              <a:t>여개 전 종목을 분석하기 위해서는 데이터와 알고리즘 기반의 분석이 필수적입니다</a:t>
            </a:r>
            <a:r>
              <a:rPr lang="en-US" altLang="ko-KR" dirty="0"/>
              <a:t>. </a:t>
            </a:r>
            <a:r>
              <a:rPr lang="ko-KR" altLang="en-US" dirty="0"/>
              <a:t>좁은 분석 범위</a:t>
            </a:r>
            <a:r>
              <a:rPr lang="en-US" altLang="ko-KR" dirty="0"/>
              <a:t>, </a:t>
            </a:r>
            <a:r>
              <a:rPr lang="ko-KR" altLang="en-US" dirty="0"/>
              <a:t>사람의 주관 등 </a:t>
            </a:r>
            <a:r>
              <a:rPr lang="ko-KR" altLang="en-US" dirty="0" err="1"/>
              <a:t>애널리스트</a:t>
            </a:r>
            <a:r>
              <a:rPr lang="ko-KR" altLang="en-US" dirty="0"/>
              <a:t> 보고서가 가지는 한계를 넘어 투자자 관점의 분석이 가능해집니다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71348" y="4328399"/>
            <a:ext cx="4651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쉽고 편한 가이드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r>
              <a:rPr lang="ko-KR" altLang="en-US" dirty="0"/>
              <a:t>투자 </a:t>
            </a:r>
            <a:r>
              <a:rPr lang="ko-KR" altLang="en-US" dirty="0" err="1"/>
              <a:t>매력도를</a:t>
            </a:r>
            <a:r>
              <a:rPr lang="ko-KR" altLang="en-US" dirty="0"/>
              <a:t> 사람의 주관과 편견을 배제한 점수로 표현합니다</a:t>
            </a:r>
            <a:r>
              <a:rPr lang="en-US" altLang="ko-KR" dirty="0"/>
              <a:t>. </a:t>
            </a:r>
            <a:r>
              <a:rPr lang="ko-KR" altLang="en-US" dirty="0"/>
              <a:t>현재 주가가 어느 위치에 와 있는지에 대한 저평가</a:t>
            </a:r>
            <a:r>
              <a:rPr lang="en-US" altLang="ko-KR" dirty="0"/>
              <a:t>º</a:t>
            </a:r>
            <a:r>
              <a:rPr lang="ko-KR" altLang="en-US" dirty="0" err="1"/>
              <a:t>고평가</a:t>
            </a:r>
            <a:r>
              <a:rPr lang="ko-KR" altLang="en-US" dirty="0"/>
              <a:t> 구간을 </a:t>
            </a:r>
            <a:r>
              <a:rPr lang="ko-KR" altLang="en-US" dirty="0" err="1"/>
              <a:t>픽토그램을</a:t>
            </a:r>
            <a:r>
              <a:rPr lang="ko-KR" altLang="en-US" dirty="0"/>
              <a:t> 통해 알기 쉽게 표현합니다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51217" y="4328399"/>
            <a:ext cx="48738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다양한 </a:t>
            </a:r>
            <a:r>
              <a:rPr lang="ko-KR" altLang="en-US" dirty="0" err="1">
                <a:solidFill>
                  <a:srgbClr val="FF0000"/>
                </a:solidFill>
              </a:rPr>
              <a:t>고객접점과</a:t>
            </a:r>
            <a:r>
              <a:rPr lang="ko-KR" altLang="en-US" dirty="0">
                <a:solidFill>
                  <a:srgbClr val="FF0000"/>
                </a:solidFill>
              </a:rPr>
              <a:t> 빠른 분석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Mobile, Web, HTSºMTS</a:t>
            </a:r>
            <a:r>
              <a:rPr lang="ko-KR" altLang="en-US" dirty="0"/>
              <a:t>를 통해 서비스를 제공하고 있어 고객 접점이 다양하며</a:t>
            </a:r>
            <a:r>
              <a:rPr lang="en-US" altLang="ko-KR" dirty="0"/>
              <a:t>, </a:t>
            </a:r>
            <a:r>
              <a:rPr lang="ko-KR" altLang="en-US" dirty="0"/>
              <a:t>상장된 어떤 종목이든 언제 어디서나 </a:t>
            </a:r>
            <a:r>
              <a:rPr lang="en-US" altLang="ko-KR" dirty="0"/>
              <a:t>5</a:t>
            </a:r>
            <a:r>
              <a:rPr lang="ko-KR" altLang="en-US" dirty="0"/>
              <a:t>분이면 데이터 기반의 분석이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756156" y="437198"/>
            <a:ext cx="71945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뉴지스탁서비스의</a:t>
            </a:r>
            <a:r>
              <a:rPr lang="ko-KR" alt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특징</a:t>
            </a:r>
          </a:p>
        </p:txBody>
      </p:sp>
    </p:spTree>
    <p:extLst>
      <p:ext uri="{BB962C8B-B14F-4D97-AF65-F5344CB8AC3E}">
        <p14:creationId xmlns:p14="http://schemas.microsoft.com/office/powerpoint/2010/main" val="720719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84309" y="228600"/>
            <a:ext cx="10018713" cy="1752599"/>
          </a:xfrm>
        </p:spPr>
        <p:txBody>
          <a:bodyPr/>
          <a:lstStyle/>
          <a:p>
            <a:r>
              <a:rPr lang="ko-KR" alt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주제 선정 배경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핀 </a:t>
            </a:r>
            <a:r>
              <a:rPr lang="ko-KR" altLang="en-US" dirty="0" err="1"/>
              <a:t>테크는</a:t>
            </a:r>
            <a:r>
              <a:rPr lang="ko-KR" altLang="en-US" dirty="0"/>
              <a:t> 현재 </a:t>
            </a:r>
            <a:r>
              <a:rPr lang="en-US" altLang="ko-KR" dirty="0"/>
              <a:t>IT</a:t>
            </a:r>
            <a:r>
              <a:rPr lang="ko-KR" altLang="en-US" dirty="0"/>
              <a:t>관련 산업에서 가장 </a:t>
            </a:r>
            <a:r>
              <a:rPr lang="ko-KR" altLang="en-US" dirty="0" err="1"/>
              <a:t>핫한</a:t>
            </a:r>
            <a:r>
              <a:rPr lang="ko-KR" altLang="en-US" dirty="0"/>
              <a:t> 이슈</a:t>
            </a:r>
            <a:r>
              <a:rPr lang="en-US" altLang="ko-KR" dirty="0"/>
              <a:t>!</a:t>
            </a:r>
          </a:p>
          <a:p>
            <a:pPr marL="0" indent="0">
              <a:buNone/>
            </a:pPr>
            <a:r>
              <a:rPr lang="ko-KR" altLang="en-US" dirty="0"/>
              <a:t>또한 셋 팀원 모두의 최대 관심사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그러나 정확한 정보가 부족하다</a:t>
            </a:r>
            <a:r>
              <a:rPr lang="en-US" altLang="ko-KR" dirty="0"/>
              <a:t>!</a:t>
            </a:r>
          </a:p>
          <a:p>
            <a:pPr marL="0" indent="0">
              <a:buNone/>
            </a:pPr>
            <a:r>
              <a:rPr lang="ko-KR" altLang="en-US" dirty="0"/>
              <a:t>정말로  핀  </a:t>
            </a:r>
            <a:r>
              <a:rPr lang="ko-KR" altLang="en-US" dirty="0" err="1"/>
              <a:t>테크는</a:t>
            </a:r>
            <a:r>
              <a:rPr lang="ko-KR" altLang="en-US" dirty="0"/>
              <a:t> </a:t>
            </a:r>
            <a:r>
              <a:rPr lang="ko-KR" altLang="en-US" dirty="0" err="1"/>
              <a:t>블루오션인가</a:t>
            </a:r>
            <a:r>
              <a:rPr lang="ko-KR" altLang="en-US" dirty="0"/>
              <a:t> 레드 </a:t>
            </a:r>
            <a:r>
              <a:rPr lang="ko-KR" altLang="en-US" dirty="0" err="1"/>
              <a:t>오션인가</a:t>
            </a:r>
            <a:r>
              <a:rPr lang="ko-KR" altLang="en-US" dirty="0"/>
              <a:t> 그것이 </a:t>
            </a:r>
            <a:r>
              <a:rPr lang="ko-KR" altLang="en-US" dirty="0" err="1"/>
              <a:t>알고싶다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5542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53101" y="2436989"/>
            <a:ext cx="464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인터뷰 대상</a:t>
            </a:r>
            <a:r>
              <a:rPr lang="en-US" altLang="ko-KR" dirty="0"/>
              <a:t>: </a:t>
            </a:r>
            <a:r>
              <a:rPr lang="ko-KR" altLang="en-US" dirty="0" err="1"/>
              <a:t>문경록</a:t>
            </a:r>
            <a:r>
              <a:rPr lang="ko-KR" altLang="en-US" dirty="0"/>
              <a:t> </a:t>
            </a:r>
            <a:r>
              <a:rPr lang="en-US" altLang="ko-KR" dirty="0"/>
              <a:t>Co-Founder and Co-CEO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408" y="3386693"/>
            <a:ext cx="4034408" cy="24770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33810" y="1571348"/>
            <a:ext cx="556925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질문 리스트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+mj-lt"/>
              <a:buAutoNum type="alphaUcPeriod"/>
            </a:pPr>
            <a:r>
              <a:rPr lang="en-US" altLang="ko-KR" dirty="0"/>
              <a:t>‘</a:t>
            </a:r>
            <a:r>
              <a:rPr lang="ko-KR" altLang="en-US" dirty="0" err="1"/>
              <a:t>로보어드바이저</a:t>
            </a:r>
            <a:r>
              <a:rPr lang="en-US" altLang="ko-KR" dirty="0"/>
              <a:t>’</a:t>
            </a:r>
            <a:r>
              <a:rPr lang="ko-KR" altLang="en-US" dirty="0"/>
              <a:t>에 대해 소개 부탁드립니다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lphaUcPeriod"/>
            </a:pPr>
            <a:endParaRPr lang="en-US" altLang="ko-KR" dirty="0"/>
          </a:p>
          <a:p>
            <a:pPr marL="342900" indent="-342900">
              <a:buFont typeface="+mj-lt"/>
              <a:buAutoNum type="alphaUcPeriod"/>
            </a:pPr>
            <a:r>
              <a:rPr lang="ko-KR" altLang="en-US" dirty="0"/>
              <a:t>고도의 기술력과 전문성이 필요한 서비스를 운영하면서도 저렴한 수수료에 서비스 제공이 가능한지 궁금합니다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lphaUcPeriod"/>
            </a:pPr>
            <a:endParaRPr lang="en-US" altLang="ko-KR" dirty="0"/>
          </a:p>
          <a:p>
            <a:pPr marL="342900" indent="-342900">
              <a:buFont typeface="+mj-lt"/>
              <a:buAutoNum type="alphaUcPeriod"/>
            </a:pPr>
            <a:r>
              <a:rPr lang="ko-KR" altLang="en-US" dirty="0"/>
              <a:t>기존 금융권 회사와 </a:t>
            </a:r>
            <a:r>
              <a:rPr lang="ko-KR" altLang="en-US" dirty="0" err="1"/>
              <a:t>로보어드바이저</a:t>
            </a:r>
            <a:r>
              <a:rPr lang="ko-KR" altLang="en-US" dirty="0"/>
              <a:t> 회사와 어떠한 위치 관계를 가지고 있고</a:t>
            </a:r>
            <a:r>
              <a:rPr lang="en-US" altLang="ko-KR" dirty="0"/>
              <a:t>, </a:t>
            </a:r>
            <a:r>
              <a:rPr lang="ko-KR" altLang="en-US" dirty="0"/>
              <a:t>어떤 식으로 서로에게 도움을 주고 받는지 궁금합니다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lphaUcPeriod"/>
            </a:pPr>
            <a:endParaRPr lang="en-US" altLang="ko-KR" dirty="0"/>
          </a:p>
          <a:p>
            <a:pPr marL="342900" indent="-342900">
              <a:buFont typeface="+mj-lt"/>
              <a:buAutoNum type="alphaUcPeriod"/>
            </a:pPr>
            <a:r>
              <a:rPr lang="ko-KR" altLang="en-US" dirty="0"/>
              <a:t>앞으로 애널리스트와 펀드매니저를 대체할 정도로 성장이 가능할까요</a:t>
            </a:r>
            <a:r>
              <a:rPr lang="en-US" altLang="ko-KR" dirty="0"/>
              <a:t>?</a:t>
            </a:r>
          </a:p>
          <a:p>
            <a:pPr marL="342900" indent="-342900">
              <a:buFont typeface="+mj-lt"/>
              <a:buAutoNum type="alphaUcPeriod"/>
            </a:pPr>
            <a:endParaRPr lang="en-US" altLang="ko-KR" dirty="0"/>
          </a:p>
          <a:p>
            <a:pPr marL="342900" indent="-342900">
              <a:buFont typeface="+mj-lt"/>
              <a:buAutoNum type="alphaUcPeriod"/>
            </a:pPr>
            <a:r>
              <a:rPr lang="ko-KR" altLang="en-US" dirty="0"/>
              <a:t>금융권에서도 </a:t>
            </a:r>
            <a:r>
              <a:rPr lang="en-US" altLang="ko-KR" dirty="0"/>
              <a:t>IT</a:t>
            </a:r>
            <a:r>
              <a:rPr lang="ko-KR" altLang="en-US" dirty="0"/>
              <a:t>계열의 학생을 원하고 있다고 하는데 </a:t>
            </a:r>
            <a:r>
              <a:rPr lang="ko-KR" altLang="en-US" dirty="0" err="1"/>
              <a:t>핀테크</a:t>
            </a:r>
            <a:r>
              <a:rPr lang="ko-KR" altLang="en-US" dirty="0"/>
              <a:t> 관련 분야에  취업</a:t>
            </a:r>
            <a:r>
              <a:rPr lang="en-US" altLang="ko-KR" dirty="0"/>
              <a:t>, </a:t>
            </a:r>
            <a:r>
              <a:rPr lang="ko-KR" altLang="en-US" dirty="0"/>
              <a:t>창업을 준비하는 학생들에게 조언 부탁드립니다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906062" y="357832"/>
            <a:ext cx="59715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기업조사 및 인터뷰</a:t>
            </a:r>
          </a:p>
        </p:txBody>
      </p:sp>
    </p:spTree>
    <p:extLst>
      <p:ext uri="{BB962C8B-B14F-4D97-AF65-F5344CB8AC3E}">
        <p14:creationId xmlns:p14="http://schemas.microsoft.com/office/powerpoint/2010/main" val="3395003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957836" y="206380"/>
            <a:ext cx="52854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질문에 대한 답변</a:t>
            </a:r>
            <a:endParaRPr lang="en-US" altLang="ko-KR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44715" y="1349406"/>
            <a:ext cx="10647285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eriod"/>
            </a:pPr>
            <a:r>
              <a:rPr lang="ko-KR" altLang="en-US" dirty="0"/>
              <a:t>브로커</a:t>
            </a:r>
            <a:r>
              <a:rPr lang="en-US" altLang="ko-KR" dirty="0"/>
              <a:t>, </a:t>
            </a:r>
            <a:r>
              <a:rPr lang="ko-KR" altLang="en-US" dirty="0"/>
              <a:t>펀드매니저 일들을 알고리즘을 통하여 기계가 대신 투자하는 것입니다</a:t>
            </a:r>
            <a:r>
              <a:rPr lang="en-US" altLang="ko-KR" dirty="0"/>
              <a:t>. </a:t>
            </a:r>
            <a:r>
              <a:rPr lang="ko-KR" altLang="en-US" dirty="0"/>
              <a:t>이를 통해 소위 개미투자자라 불리는 소규모로 투자하는 일반인들에게 큰 인기를 끌고 있습니다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lphaLcPeriod"/>
            </a:pPr>
            <a:endParaRPr lang="en-US" altLang="ko-KR" dirty="0"/>
          </a:p>
          <a:p>
            <a:pPr marL="342900" indent="-342900">
              <a:buFont typeface="+mj-lt"/>
              <a:buAutoNum type="alphaLcPeriod"/>
            </a:pPr>
            <a:r>
              <a:rPr lang="ko-KR" altLang="en-US" dirty="0"/>
              <a:t>데이터 기반을 통해 운영되는 회사이므로 다트</a:t>
            </a:r>
            <a:r>
              <a:rPr lang="en-US" altLang="ko-KR" dirty="0"/>
              <a:t>, </a:t>
            </a:r>
            <a:r>
              <a:rPr lang="ko-KR" altLang="en-US" dirty="0" err="1"/>
              <a:t>나이스등</a:t>
            </a:r>
            <a:r>
              <a:rPr lang="ko-KR" altLang="en-US" dirty="0"/>
              <a:t> 에서 데이터를 모은 후 알고리즘으로 가공하여 이 정보들을 고객들에게 제공하므로 알고리즘을 정교하게 만들면 기존 은행처럼 일일이 사람의 노동력이 많이 필요하지 않아 인건비를 크게 줄여 저렴한 수수료에 서비스를 제공하고 있습니다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lphaLcPeriod"/>
            </a:pPr>
            <a:endParaRPr lang="en-US" altLang="ko-KR" dirty="0"/>
          </a:p>
          <a:p>
            <a:pPr marL="342900" indent="-342900">
              <a:buFont typeface="+mj-lt"/>
              <a:buAutoNum type="alphaLcPeriod"/>
            </a:pPr>
            <a:r>
              <a:rPr lang="ko-KR" altLang="en-US" dirty="0"/>
              <a:t>은행  업무를 하기 위해서는 라이선스가 필요로 합니다</a:t>
            </a:r>
            <a:r>
              <a:rPr lang="en-US" altLang="ko-KR" dirty="0"/>
              <a:t>. </a:t>
            </a:r>
            <a:r>
              <a:rPr lang="ko-KR" altLang="en-US" dirty="0"/>
              <a:t>그래서 저희 회사는 </a:t>
            </a:r>
            <a:r>
              <a:rPr lang="en-US" altLang="ko-KR" dirty="0"/>
              <a:t>IT </a:t>
            </a:r>
            <a:r>
              <a:rPr lang="ko-KR" altLang="en-US" dirty="0"/>
              <a:t>회사이므로 관리 직전까지 서비스를 제공하며 증권사와의 제휴를 통해 서비스를 제공합니다</a:t>
            </a:r>
            <a:r>
              <a:rPr lang="en-US" altLang="ko-KR" dirty="0"/>
              <a:t>. </a:t>
            </a:r>
            <a:r>
              <a:rPr lang="ko-KR" altLang="en-US" dirty="0"/>
              <a:t>최근 공동 통합 </a:t>
            </a:r>
            <a:r>
              <a:rPr lang="en-US" altLang="ko-KR" dirty="0"/>
              <a:t>API</a:t>
            </a:r>
            <a:r>
              <a:rPr lang="ko-KR" altLang="en-US" dirty="0"/>
              <a:t>를 통해  더욱 더 정교화된 서비스가 가능해졌습니다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lphaLcPeriod"/>
            </a:pPr>
            <a:endParaRPr lang="en-US" altLang="ko-KR" dirty="0"/>
          </a:p>
          <a:p>
            <a:pPr marL="342900" indent="-342900">
              <a:buFont typeface="+mj-lt"/>
              <a:buAutoNum type="alphaLcPeriod"/>
            </a:pPr>
            <a:r>
              <a:rPr lang="ko-KR" altLang="en-US" dirty="0"/>
              <a:t>현재  미국에선 </a:t>
            </a:r>
            <a:r>
              <a:rPr lang="ko-KR" altLang="en-US" dirty="0" err="1"/>
              <a:t>로보어드바이저를</a:t>
            </a:r>
            <a:r>
              <a:rPr lang="ko-KR" altLang="en-US" dirty="0"/>
              <a:t> 통한 관리자산규모가 연평균 </a:t>
            </a:r>
            <a:r>
              <a:rPr lang="en-US" altLang="ko-KR" dirty="0"/>
              <a:t>68%</a:t>
            </a:r>
            <a:r>
              <a:rPr lang="ko-KR" altLang="en-US" dirty="0"/>
              <a:t>씩 성장할 정도로 미국에선 많은 사람들이 </a:t>
            </a:r>
            <a:r>
              <a:rPr lang="ko-KR" altLang="en-US" dirty="0" err="1"/>
              <a:t>로보어드바이저</a:t>
            </a:r>
            <a:r>
              <a:rPr lang="ko-KR" altLang="en-US" dirty="0"/>
              <a:t> 서비스를 이용중이며</a:t>
            </a:r>
            <a:r>
              <a:rPr lang="en-US" altLang="ko-KR" dirty="0"/>
              <a:t>, </a:t>
            </a:r>
            <a:r>
              <a:rPr lang="ko-KR" altLang="en-US" dirty="0"/>
              <a:t>최근 영국정부은행이 애널리스트와 펀드매니저들을 </a:t>
            </a:r>
            <a:r>
              <a:rPr lang="ko-KR" altLang="en-US" dirty="0" err="1"/>
              <a:t>로보어드바이저로</a:t>
            </a:r>
            <a:r>
              <a:rPr lang="ko-KR" altLang="en-US" dirty="0"/>
              <a:t> 대체한다는 공식 발표가 있었습니다</a:t>
            </a:r>
            <a:r>
              <a:rPr lang="en-US" altLang="ko-KR" dirty="0"/>
              <a:t>. </a:t>
            </a:r>
            <a:r>
              <a:rPr lang="ko-KR" altLang="en-US" dirty="0"/>
              <a:t>이를 통해 앞으로 사람을 대체할 가능성이 높다고 평가합니다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lphaLcPeriod"/>
            </a:pPr>
            <a:endParaRPr lang="en-US" altLang="ko-KR" dirty="0"/>
          </a:p>
          <a:p>
            <a:pPr marL="342900" indent="-342900">
              <a:buFont typeface="+mj-lt"/>
              <a:buAutoNum type="alphaLcPeriod"/>
            </a:pPr>
            <a:r>
              <a:rPr lang="en-US" altLang="ko-KR" dirty="0"/>
              <a:t>IT</a:t>
            </a:r>
            <a:r>
              <a:rPr lang="ko-KR" altLang="en-US" dirty="0"/>
              <a:t>를 배우고 있으니 코딩은 기본으로 하되</a:t>
            </a:r>
            <a:r>
              <a:rPr lang="en-US" altLang="ko-KR" dirty="0"/>
              <a:t>, </a:t>
            </a:r>
            <a:r>
              <a:rPr lang="ko-KR" altLang="en-US" dirty="0"/>
              <a:t>경제와 금융 분야도 스스로 관심을 가져야합니다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ko-KR" altLang="en-US" dirty="0" err="1"/>
              <a:t>스타트업</a:t>
            </a:r>
            <a:r>
              <a:rPr lang="ko-KR" altLang="en-US" dirty="0"/>
              <a:t> 회사들은 사람 하나하나가 주요한 인물이기에 소위 보여주기 스펙보다는 실력을 키우는게 훨씬 중요합니다</a:t>
            </a:r>
            <a:r>
              <a:rPr lang="en-US" altLang="ko-KR" dirty="0"/>
              <a:t>. </a:t>
            </a:r>
            <a:r>
              <a:rPr lang="ko-KR" altLang="en-US" dirty="0"/>
              <a:t>그리고 요즘 우후죽순 생기는 공모전보단 인턴같은 실무경험이 휠씬 값어치 있습니다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endParaRPr lang="en-US" altLang="ko-KR" dirty="0"/>
          </a:p>
          <a:p>
            <a:pPr marL="342900" indent="-342900">
              <a:buFont typeface="+mj-lt"/>
              <a:buAutoNum type="alphaLcPeriod"/>
            </a:pPr>
            <a:endParaRPr lang="en-US" altLang="ko-KR" dirty="0"/>
          </a:p>
          <a:p>
            <a:pPr marL="342900" indent="-342900">
              <a:buFont typeface="+mj-lt"/>
              <a:buAutoNum type="alphaLcPeriod"/>
            </a:pPr>
            <a:endParaRPr lang="en-US" altLang="ko-KR" dirty="0"/>
          </a:p>
          <a:p>
            <a:pPr marL="342900" indent="-342900">
              <a:buFont typeface="+mj-lt"/>
              <a:buAutoNum type="alphaLcPeriod"/>
            </a:pPr>
            <a:endParaRPr lang="en-US" altLang="ko-KR" dirty="0"/>
          </a:p>
          <a:p>
            <a:pPr marL="342900" indent="-342900">
              <a:buFont typeface="+mj-lt"/>
              <a:buAutoNum type="alphaLcPeriod"/>
            </a:pPr>
            <a:endParaRPr lang="en-US" altLang="ko-KR" dirty="0"/>
          </a:p>
          <a:p>
            <a:pPr marL="342900" indent="-342900">
              <a:buFont typeface="+mj-lt"/>
              <a:buAutoNum type="alphaLcPeriod"/>
            </a:pPr>
            <a:endParaRPr lang="en-US" altLang="ko-KR" dirty="0"/>
          </a:p>
          <a:p>
            <a:pPr marL="342900" indent="-342900">
              <a:buFont typeface="+mj-lt"/>
              <a:buAutoNum type="alphaLcPeriod"/>
            </a:pPr>
            <a:endParaRPr lang="en-US" altLang="ko-KR" dirty="0"/>
          </a:p>
          <a:p>
            <a:pPr marL="342900" indent="-342900">
              <a:buFont typeface="+mj-lt"/>
              <a:buAutoNum type="alphaL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29219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66936" y="179746"/>
            <a:ext cx="339548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방문 후기</a:t>
            </a:r>
            <a:endParaRPr lang="en-US" altLang="ko-KR" sz="6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733" y="1724430"/>
            <a:ext cx="4938943" cy="28580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96109" y="1520244"/>
            <a:ext cx="559589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성과</a:t>
            </a:r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dirty="0"/>
              <a:t>생소했던 </a:t>
            </a:r>
            <a:r>
              <a:rPr lang="ko-KR" altLang="en-US" dirty="0" err="1"/>
              <a:t>로보어드바이저에</a:t>
            </a:r>
            <a:r>
              <a:rPr lang="ko-KR" altLang="en-US" dirty="0"/>
              <a:t> 대해 잘 알 수 있었다</a:t>
            </a:r>
            <a:r>
              <a:rPr lang="en-US" altLang="ko-KR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dirty="0" err="1"/>
              <a:t>스타트업</a:t>
            </a:r>
            <a:r>
              <a:rPr lang="ko-KR" altLang="en-US" dirty="0"/>
              <a:t> 기업의 특징과 장</a:t>
            </a:r>
            <a:r>
              <a:rPr lang="en-US" altLang="ko-KR" dirty="0"/>
              <a:t>,</a:t>
            </a:r>
            <a:r>
              <a:rPr lang="ko-KR" altLang="en-US" dirty="0"/>
              <a:t>단점 그리고 그들이 구축한 </a:t>
            </a:r>
            <a:r>
              <a:rPr lang="en-US" altLang="ko-KR" dirty="0"/>
              <a:t>Ecosystem</a:t>
            </a:r>
            <a:r>
              <a:rPr lang="ko-KR" altLang="en-US" dirty="0"/>
              <a:t>에 대하 잘 알 수 있었다</a:t>
            </a:r>
            <a:r>
              <a:rPr lang="en-US" altLang="ko-KR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dirty="0"/>
              <a:t>인턴</a:t>
            </a:r>
            <a:r>
              <a:rPr lang="en-US" altLang="ko-KR" dirty="0"/>
              <a:t>, </a:t>
            </a:r>
            <a:r>
              <a:rPr lang="ko-KR" altLang="en-US" dirty="0"/>
              <a:t>취업</a:t>
            </a:r>
            <a:r>
              <a:rPr lang="en-US" altLang="ko-KR" dirty="0"/>
              <a:t>, </a:t>
            </a:r>
            <a:r>
              <a:rPr lang="ko-KR" altLang="en-US" dirty="0"/>
              <a:t>대학 생활 등 취직하는데 피와 살이 되는 조언과 팁들을  상세하고 친절하게 해주셨다</a:t>
            </a:r>
            <a:r>
              <a:rPr lang="en-US" altLang="ko-KR" dirty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90439" y="5049361"/>
            <a:ext cx="89842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아쉬웠던 점</a:t>
            </a:r>
            <a:endParaRPr lang="en-US" altLang="ko-KR" sz="2800" dirty="0"/>
          </a:p>
          <a:p>
            <a:endParaRPr lang="en-US" altLang="ko-KR" dirty="0"/>
          </a:p>
          <a:p>
            <a:r>
              <a:rPr lang="ko-KR" altLang="en-US" dirty="0"/>
              <a:t>아무래도 </a:t>
            </a:r>
            <a:r>
              <a:rPr lang="en-US" altLang="ko-KR" dirty="0"/>
              <a:t>1</a:t>
            </a:r>
            <a:r>
              <a:rPr lang="ko-KR" altLang="en-US" dirty="0"/>
              <a:t>학년이다 보니 아직 전공에 관련해 제대로 배운 것이 없어서 심도 있는 질문들을 하지 못한 것이 아쉬웠다</a:t>
            </a:r>
            <a:r>
              <a:rPr lang="en-US" altLang="ko-KR" dirty="0"/>
              <a:t>. </a:t>
            </a:r>
            <a:r>
              <a:rPr lang="ko-KR" altLang="en-US" dirty="0"/>
              <a:t>그리고 금융관련 지식과 사전 조사도 조금 미흡해서</a:t>
            </a:r>
            <a:r>
              <a:rPr lang="en-US" altLang="ko-KR" dirty="0"/>
              <a:t>, </a:t>
            </a:r>
            <a:r>
              <a:rPr lang="ko-KR" altLang="en-US" dirty="0"/>
              <a:t>대표님께서 말씀하셨던 내용을  바로 못 알아 듣지 못한 것이 부끄러웠다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6530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158" y="1843591"/>
            <a:ext cx="4914462" cy="4118319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620" y="1843592"/>
            <a:ext cx="2316555" cy="411831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884851" y="233013"/>
            <a:ext cx="49904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엑스코</a:t>
            </a:r>
            <a:r>
              <a:rPr lang="ko-KR" alt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US" altLang="ko-KR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IT</a:t>
            </a:r>
            <a:r>
              <a:rPr lang="ko-KR" alt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박람회</a:t>
            </a:r>
          </a:p>
        </p:txBody>
      </p:sp>
    </p:spTree>
    <p:extLst>
      <p:ext uri="{BB962C8B-B14F-4D97-AF65-F5344CB8AC3E}">
        <p14:creationId xmlns:p14="http://schemas.microsoft.com/office/powerpoint/2010/main" val="29042513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247138" y="2263806"/>
            <a:ext cx="427607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DGB</a:t>
            </a:r>
            <a:r>
              <a:rPr lang="ko-KR" altLang="en-US" dirty="0"/>
              <a:t>금융그룹 </a:t>
            </a:r>
            <a:r>
              <a:rPr lang="en-US" altLang="ko-KR" dirty="0"/>
              <a:t>DGB</a:t>
            </a:r>
            <a:r>
              <a:rPr lang="ko-KR" altLang="en-US" dirty="0"/>
              <a:t>대구은행과 </a:t>
            </a:r>
            <a:r>
              <a:rPr lang="ko-KR" altLang="en-US" dirty="0" err="1"/>
              <a:t>핀테크놀러지는</a:t>
            </a:r>
            <a:r>
              <a:rPr lang="ko-KR" altLang="en-US" dirty="0"/>
              <a:t> </a:t>
            </a:r>
            <a:r>
              <a:rPr lang="en-US" altLang="ko-KR" dirty="0"/>
              <a:t>24</a:t>
            </a:r>
            <a:r>
              <a:rPr lang="ko-KR" altLang="en-US" dirty="0"/>
              <a:t>일 대한민국</a:t>
            </a:r>
            <a:r>
              <a:rPr lang="en-US" altLang="ko-KR" dirty="0"/>
              <a:t>IT</a:t>
            </a:r>
            <a:r>
              <a:rPr lang="ko-KR" altLang="en-US" dirty="0"/>
              <a:t>융합엑스포가 열리는 대구 </a:t>
            </a:r>
            <a:r>
              <a:rPr lang="ko-KR" altLang="en-US" dirty="0" err="1"/>
              <a:t>엑스코</a:t>
            </a:r>
            <a:r>
              <a:rPr lang="ko-KR" altLang="en-US" dirty="0"/>
              <a:t> 행사장에서 </a:t>
            </a:r>
            <a:r>
              <a:rPr lang="ko-KR" altLang="en-US" dirty="0" err="1"/>
              <a:t>핀테크</a:t>
            </a:r>
            <a:r>
              <a:rPr lang="ko-KR" altLang="en-US" dirty="0"/>
              <a:t> 활성화와 비대면 영업 강화를 위한 업무협약식을 체결했다</a:t>
            </a:r>
            <a:r>
              <a:rPr lang="en-US" altLang="ko-KR" dirty="0"/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 err="1"/>
              <a:t>핀테크놀러지는</a:t>
            </a:r>
            <a:r>
              <a:rPr lang="ko-KR" altLang="en-US" dirty="0"/>
              <a:t> 대화형 </a:t>
            </a:r>
            <a:r>
              <a:rPr lang="ko-KR" altLang="en-US" dirty="0" err="1"/>
              <a:t>금융봇</a:t>
            </a:r>
            <a:r>
              <a:rPr lang="ko-KR" altLang="en-US" dirty="0"/>
              <a:t> 솔루션</a:t>
            </a:r>
            <a:r>
              <a:rPr lang="en-US" altLang="ko-KR" dirty="0"/>
              <a:t>, </a:t>
            </a:r>
            <a:r>
              <a:rPr lang="ko-KR" altLang="en-US" dirty="0"/>
              <a:t>원터치 인증</a:t>
            </a:r>
            <a:r>
              <a:rPr lang="en-US" altLang="ko-KR" dirty="0"/>
              <a:t>, </a:t>
            </a:r>
            <a:r>
              <a:rPr lang="ko-KR" altLang="en-US" dirty="0"/>
              <a:t>실시간 피싱</a:t>
            </a:r>
            <a:r>
              <a:rPr lang="en-US" altLang="ko-KR" dirty="0"/>
              <a:t>·</a:t>
            </a:r>
            <a:r>
              <a:rPr lang="ko-KR" altLang="en-US" dirty="0" err="1"/>
              <a:t>파밍</a:t>
            </a:r>
            <a:r>
              <a:rPr lang="ko-KR" altLang="en-US" dirty="0"/>
              <a:t> 탐지 서비스 등을 제공하는 유망 </a:t>
            </a:r>
            <a:r>
              <a:rPr lang="ko-KR" altLang="en-US" dirty="0" err="1"/>
              <a:t>핀테크</a:t>
            </a:r>
            <a:r>
              <a:rPr lang="ko-KR" altLang="en-US" dirty="0"/>
              <a:t> 스타트업기업으로</a:t>
            </a:r>
            <a:r>
              <a:rPr lang="en-US" altLang="ko-KR" dirty="0"/>
              <a:t>, DGB</a:t>
            </a:r>
            <a:r>
              <a:rPr lang="ko-KR" altLang="en-US" dirty="0"/>
              <a:t>대구은행과 함께 다양한 </a:t>
            </a:r>
            <a:r>
              <a:rPr lang="ko-KR" altLang="en-US" dirty="0" err="1"/>
              <a:t>핀테크</a:t>
            </a:r>
            <a:r>
              <a:rPr lang="ko-KR" altLang="en-US" dirty="0"/>
              <a:t> 관련 기술에 대한 상호 개발을 지원하고 고객 편의 및 지역금융 발전을 위해 공동 노력하기로 협의했다</a:t>
            </a:r>
            <a:r>
              <a:rPr lang="en-US" altLang="ko-KR" dirty="0"/>
              <a:t>. 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632" y="2352582"/>
            <a:ext cx="5198998" cy="3129797"/>
          </a:xfrm>
        </p:spPr>
      </p:pic>
      <p:sp>
        <p:nvSpPr>
          <p:cNvPr id="8" name="직사각형 7"/>
          <p:cNvSpPr/>
          <p:nvPr/>
        </p:nvSpPr>
        <p:spPr>
          <a:xfrm>
            <a:off x="3027415" y="348422"/>
            <a:ext cx="72202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DGB </a:t>
            </a:r>
            <a:r>
              <a:rPr lang="ko-KR" altLang="en-US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핀테크</a:t>
            </a:r>
            <a:r>
              <a:rPr lang="ko-KR" alt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센터 </a:t>
            </a:r>
            <a:r>
              <a:rPr lang="en-US" altLang="ko-KR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‘</a:t>
            </a:r>
            <a:r>
              <a:rPr lang="en-US" altLang="ko-KR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Fium</a:t>
            </a:r>
            <a:r>
              <a:rPr lang="en-US" altLang="ko-KR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’</a:t>
            </a:r>
            <a:endParaRPr lang="ko-KR" alt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395045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0945" y="2064613"/>
            <a:ext cx="3336264" cy="3124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209" y="2064613"/>
            <a:ext cx="1757363" cy="31242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960616" y="2064613"/>
            <a:ext cx="394116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핀테크놀러지는</a:t>
            </a:r>
            <a:r>
              <a:rPr lang="ko-KR" altLang="en-US" dirty="0"/>
              <a:t> 참가기업 및 관람고객에게 대화형 </a:t>
            </a:r>
            <a:r>
              <a:rPr lang="ko-KR" altLang="en-US" dirty="0" err="1"/>
              <a:t>금융봇에</a:t>
            </a:r>
            <a:r>
              <a:rPr lang="ko-KR" altLang="en-US" dirty="0"/>
              <a:t> 대한 시연행사를 가졌으며</a:t>
            </a:r>
            <a:r>
              <a:rPr lang="en-US" altLang="ko-KR" dirty="0"/>
              <a:t>, DGB</a:t>
            </a:r>
            <a:r>
              <a:rPr lang="ko-KR" altLang="en-US" dirty="0"/>
              <a:t>대구은행은 </a:t>
            </a:r>
            <a:r>
              <a:rPr lang="ko-KR" altLang="en-US" dirty="0" err="1"/>
              <a:t>모바일뱅크</a:t>
            </a:r>
            <a:r>
              <a:rPr lang="ko-KR" altLang="en-US" dirty="0"/>
              <a:t> 아이</a:t>
            </a:r>
            <a:r>
              <a:rPr lang="en-US" altLang="ko-KR" dirty="0"/>
              <a:t>M</a:t>
            </a:r>
            <a:r>
              <a:rPr lang="ko-KR" altLang="en-US" dirty="0"/>
              <a:t>뱅크 홍보 및 참가 기업에 대한 </a:t>
            </a:r>
            <a:r>
              <a:rPr lang="ko-KR" altLang="en-US" dirty="0" err="1"/>
              <a:t>기술금융</a:t>
            </a:r>
            <a:r>
              <a:rPr lang="ko-KR" altLang="en-US" dirty="0"/>
              <a:t> 상담</a:t>
            </a:r>
            <a:r>
              <a:rPr lang="en-US" altLang="ko-KR" dirty="0"/>
              <a:t>, </a:t>
            </a:r>
            <a:r>
              <a:rPr lang="ko-KR" altLang="en-US" dirty="0"/>
              <a:t>찾아가는 수출입 및 </a:t>
            </a:r>
            <a:r>
              <a:rPr lang="ko-KR" altLang="en-US" dirty="0" err="1"/>
              <a:t>외환상담을</a:t>
            </a:r>
            <a:r>
              <a:rPr lang="ko-KR" altLang="en-US" dirty="0"/>
              <a:t> 실시했다</a:t>
            </a:r>
            <a:r>
              <a:rPr lang="en-US" altLang="ko-KR" dirty="0"/>
              <a:t>. </a:t>
            </a:r>
            <a:r>
              <a:rPr lang="ko-KR" altLang="en-US" dirty="0"/>
              <a:t>피움</a:t>
            </a:r>
            <a:r>
              <a:rPr lang="en-US" altLang="ko-KR" dirty="0"/>
              <a:t>(</a:t>
            </a:r>
            <a:r>
              <a:rPr lang="en-US" altLang="ko-KR" dirty="0" err="1"/>
              <a:t>Fium</a:t>
            </a:r>
            <a:r>
              <a:rPr lang="en-US" altLang="ko-KR" dirty="0"/>
              <a:t>)</a:t>
            </a:r>
            <a:r>
              <a:rPr lang="ko-KR" altLang="en-US" dirty="0"/>
              <a:t>센터의 차별성은 </a:t>
            </a:r>
            <a:r>
              <a:rPr lang="ko-KR" altLang="en-US" dirty="0" err="1"/>
              <a:t>밀착영업과</a:t>
            </a:r>
            <a:r>
              <a:rPr lang="ko-KR" altLang="en-US" dirty="0"/>
              <a:t> 내실 있고 효율적인 운영이라고 설명할</a:t>
            </a:r>
            <a:r>
              <a:rPr lang="en-US" altLang="ko-KR" dirty="0"/>
              <a:t> </a:t>
            </a:r>
            <a:r>
              <a:rPr lang="ko-KR" altLang="en-US" dirty="0"/>
              <a:t>만큼 </a:t>
            </a:r>
            <a:r>
              <a:rPr lang="ko-KR" altLang="en-US" dirty="0" err="1"/>
              <a:t>핀테크</a:t>
            </a:r>
            <a:r>
              <a:rPr lang="ko-KR" altLang="en-US" dirty="0"/>
              <a:t> 기업인 </a:t>
            </a:r>
            <a:r>
              <a:rPr lang="ko-KR" altLang="en-US" dirty="0" err="1"/>
              <a:t>핀테크놀러지와</a:t>
            </a:r>
            <a:r>
              <a:rPr lang="ko-KR" altLang="en-US" dirty="0"/>
              <a:t> 대구은행과의 </a:t>
            </a:r>
            <a:r>
              <a:rPr lang="ko-KR" altLang="en-US" dirty="0" err="1"/>
              <a:t>연계점이</a:t>
            </a:r>
            <a:r>
              <a:rPr lang="ko-KR" altLang="en-US" dirty="0"/>
              <a:t> 탄탄해 보였다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912005" y="153113"/>
            <a:ext cx="72202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DGB </a:t>
            </a:r>
            <a:r>
              <a:rPr lang="ko-KR" altLang="en-US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핀테크</a:t>
            </a:r>
            <a:r>
              <a:rPr lang="ko-KR" alt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센터 </a:t>
            </a:r>
            <a:r>
              <a:rPr lang="en-US" altLang="ko-KR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‘</a:t>
            </a:r>
            <a:r>
              <a:rPr lang="en-US" altLang="ko-KR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Fium</a:t>
            </a:r>
            <a:r>
              <a:rPr lang="en-US" altLang="ko-KR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’</a:t>
            </a:r>
            <a:endParaRPr lang="ko-KR" alt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21238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89832" y="1752599"/>
            <a:ext cx="8476436" cy="3825125"/>
          </a:xfrm>
        </p:spPr>
        <p:txBody>
          <a:bodyPr>
            <a:noAutofit/>
          </a:bodyPr>
          <a:lstStyle/>
          <a:p>
            <a:r>
              <a:rPr lang="ko-KR" altLang="en-US" sz="1800" dirty="0"/>
              <a:t>김태희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     </a:t>
            </a:r>
            <a:r>
              <a:rPr lang="ko-KR" altLang="en-US" sz="1800" dirty="0" err="1"/>
              <a:t>핀테크를</a:t>
            </a:r>
            <a:r>
              <a:rPr lang="ko-KR" altLang="en-US" sz="1800" dirty="0"/>
              <a:t> 처음 접했을 때에 처음 든 생각은 </a:t>
            </a:r>
            <a:r>
              <a:rPr lang="en-US" altLang="ko-KR" sz="1800" dirty="0"/>
              <a:t>‘ITM</a:t>
            </a:r>
            <a:r>
              <a:rPr lang="ko-KR" altLang="en-US" sz="1800" dirty="0"/>
              <a:t>학부와 너무 잘 맞는다</a:t>
            </a:r>
            <a:r>
              <a:rPr lang="en-US" altLang="ko-KR" sz="1800" dirty="0"/>
              <a:t>‘ </a:t>
            </a:r>
            <a:r>
              <a:rPr lang="ko-KR" altLang="en-US" sz="1800" dirty="0"/>
              <a:t> 였다</a:t>
            </a:r>
            <a:r>
              <a:rPr lang="en-US" altLang="ko-KR" sz="1800" dirty="0"/>
              <a:t>. </a:t>
            </a:r>
            <a:r>
              <a:rPr lang="ko-KR" altLang="en-US" sz="1800" dirty="0"/>
              <a:t>그리고 지속적으로 뉴스나 인터넷을 통해 알아가던 중 글로벌 </a:t>
            </a:r>
            <a:r>
              <a:rPr lang="ko-KR" altLang="en-US" sz="1800" dirty="0" err="1"/>
              <a:t>챌린지가</a:t>
            </a:r>
            <a:r>
              <a:rPr lang="ko-KR" altLang="en-US" sz="1800" dirty="0"/>
              <a:t> 시작되었고 나와 같이 </a:t>
            </a:r>
            <a:r>
              <a:rPr lang="ko-KR" altLang="en-US" sz="1800" dirty="0" err="1"/>
              <a:t>핀테크에</a:t>
            </a:r>
            <a:r>
              <a:rPr lang="ko-KR" altLang="en-US" sz="1800" dirty="0"/>
              <a:t> 관심이 많은 동기들과 함께 팀을 꾸려 결국 고대하던 기업들의 인터뷰 까지 하게 되었다</a:t>
            </a:r>
            <a:r>
              <a:rPr lang="en-US" altLang="ko-KR" sz="1800" dirty="0"/>
              <a:t>. </a:t>
            </a:r>
            <a:r>
              <a:rPr lang="ko-KR" altLang="en-US" sz="1800" dirty="0"/>
              <a:t>생에 첫 </a:t>
            </a:r>
            <a:r>
              <a:rPr lang="ko-KR" altLang="en-US" sz="1800" dirty="0" err="1"/>
              <a:t>인터뷰에다</a:t>
            </a:r>
            <a:r>
              <a:rPr lang="ko-KR" altLang="en-US" sz="1800" dirty="0"/>
              <a:t> 이제 </a:t>
            </a:r>
            <a:r>
              <a:rPr lang="en-US" altLang="ko-KR" sz="1800" dirty="0"/>
              <a:t>1</a:t>
            </a:r>
            <a:r>
              <a:rPr lang="ko-KR" altLang="en-US" sz="1800" dirty="0"/>
              <a:t>학년이라는 생각에 긴장을 많이 하게 되었지만 그런 것을 무릅쓰고 정말 물어보고 싶은 것은 다 물어 보고 싶었다</a:t>
            </a:r>
            <a:r>
              <a:rPr lang="en-US" altLang="ko-KR" sz="1800" dirty="0"/>
              <a:t>. </a:t>
            </a:r>
            <a:r>
              <a:rPr lang="ko-KR" altLang="en-US" sz="1800" dirty="0"/>
              <a:t>이런 노력이 다행이나마 전달 된 것</a:t>
            </a:r>
            <a:r>
              <a:rPr lang="en-US" altLang="ko-KR" sz="1800" dirty="0"/>
              <a:t> </a:t>
            </a:r>
            <a:r>
              <a:rPr lang="ko-KR" altLang="en-US" sz="1800" dirty="0"/>
              <a:t>인지 두 기업 분들 모두 다 적극적으로 인터뷰에 응해주셨다</a:t>
            </a:r>
            <a:r>
              <a:rPr lang="en-US" altLang="ko-KR" sz="1800" dirty="0"/>
              <a:t>. </a:t>
            </a:r>
            <a:r>
              <a:rPr lang="ko-KR" altLang="en-US" sz="1800" dirty="0"/>
              <a:t>여기서 내가 크게 깨달은 점은 </a:t>
            </a:r>
            <a:r>
              <a:rPr lang="ko-KR" altLang="en-US" sz="1800" dirty="0" err="1"/>
              <a:t>스타트업</a:t>
            </a:r>
            <a:r>
              <a:rPr lang="ko-KR" altLang="en-US" sz="1800" dirty="0"/>
              <a:t> 회사에 대한 인식이 크게 바뀌었고 은연 중에 대기업 입사를 목표로 하고 있었을 지도 모를 나에게 새로운 열정이 생기게 해주었다</a:t>
            </a:r>
            <a:r>
              <a:rPr lang="en-US" altLang="ko-KR" sz="1800" dirty="0"/>
              <a:t>. </a:t>
            </a:r>
            <a:r>
              <a:rPr lang="ko-KR" altLang="en-US" sz="1800" dirty="0"/>
              <a:t>이번 글로벌 </a:t>
            </a:r>
            <a:r>
              <a:rPr lang="ko-KR" altLang="en-US" sz="1800" dirty="0" err="1"/>
              <a:t>챌린지는</a:t>
            </a:r>
            <a:r>
              <a:rPr lang="ko-KR" altLang="en-US" sz="1800" dirty="0"/>
              <a:t> 훗날 나에게도 큰 영향을 끼치리라 확신하고 이런 기회가 나에게 주어져서 너무나 감사할  따름이다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5" name="직사각형 4"/>
          <p:cNvSpPr/>
          <p:nvPr/>
        </p:nvSpPr>
        <p:spPr>
          <a:xfrm>
            <a:off x="5506589" y="437200"/>
            <a:ext cx="22429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느낀점</a:t>
            </a:r>
            <a:endParaRPr lang="ko-KR" alt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9714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05969" y="2438399"/>
            <a:ext cx="85186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이성호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ITM</a:t>
            </a:r>
            <a:r>
              <a:rPr lang="ko-KR" altLang="en-US" dirty="0"/>
              <a:t>에 입학하기로 결정했을 때 막연하게 </a:t>
            </a:r>
            <a:r>
              <a:rPr lang="en-US" altLang="ko-KR" dirty="0"/>
              <a:t>‘</a:t>
            </a:r>
            <a:r>
              <a:rPr lang="ko-KR" altLang="en-US" dirty="0"/>
              <a:t>나중에 졸업하면 </a:t>
            </a:r>
            <a:r>
              <a:rPr lang="ko-KR" altLang="en-US" dirty="0" err="1"/>
              <a:t>금융권에세</a:t>
            </a:r>
            <a:r>
              <a:rPr lang="ko-KR" altLang="en-US" dirty="0"/>
              <a:t> 일 해야 겠다</a:t>
            </a:r>
            <a:r>
              <a:rPr lang="en-US" altLang="ko-KR" dirty="0"/>
              <a:t>.’</a:t>
            </a:r>
            <a:r>
              <a:rPr lang="ko-KR" altLang="en-US" dirty="0"/>
              <a:t>라는 생각 하나로 아무 생각 없이 학교를 다녔는데 이번 </a:t>
            </a:r>
            <a:r>
              <a:rPr lang="en-US" altLang="ko-KR" dirty="0"/>
              <a:t>Global Challenger</a:t>
            </a:r>
            <a:r>
              <a:rPr lang="ko-KR" altLang="en-US" dirty="0"/>
              <a:t>를 통해서 금융권</a:t>
            </a:r>
            <a:r>
              <a:rPr lang="en-US" altLang="ko-KR" dirty="0"/>
              <a:t>,</a:t>
            </a:r>
            <a:r>
              <a:rPr lang="ko-KR" altLang="en-US" dirty="0"/>
              <a:t>특히 </a:t>
            </a:r>
            <a:r>
              <a:rPr lang="ko-KR" altLang="en-US" dirty="0" err="1"/>
              <a:t>핀테크에</a:t>
            </a:r>
            <a:r>
              <a:rPr lang="ko-KR" altLang="en-US" dirty="0"/>
              <a:t> 관하여 관심 있는 동기들을 모아 직접 </a:t>
            </a:r>
            <a:r>
              <a:rPr lang="ko-KR" altLang="en-US" dirty="0" err="1"/>
              <a:t>핀테크에</a:t>
            </a:r>
            <a:r>
              <a:rPr lang="ko-KR" altLang="en-US" dirty="0"/>
              <a:t> 관하여 조사하고 여러 회사들을 찾아보고 직접 방문하여 궁금한 것과 몰랐던 것들을 질문할 수 있어서 정말로 좋았습니다</a:t>
            </a:r>
            <a:r>
              <a:rPr lang="en-US" altLang="ko-KR" dirty="0"/>
              <a:t>. </a:t>
            </a:r>
            <a:r>
              <a:rPr lang="ko-KR" altLang="en-US" dirty="0"/>
              <a:t>그리고 아무것도 모르는 새내기들에게 여러 기술들과 지식들을 친절하고 상세히 설명해주시고 저희들에게 </a:t>
            </a:r>
            <a:r>
              <a:rPr lang="en-US" altLang="ko-KR" dirty="0"/>
              <a:t>ITM </a:t>
            </a:r>
            <a:r>
              <a:rPr lang="ko-KR" altLang="en-US" dirty="0"/>
              <a:t>학과에 대한 것 뿐만 아니라 사회에 나가서 큰 도움이 될 진심 어린 조언들을 해주셔서 정말로 감사했습니다</a:t>
            </a:r>
            <a:r>
              <a:rPr lang="en-US" altLang="ko-KR" dirty="0"/>
              <a:t>. </a:t>
            </a:r>
            <a:r>
              <a:rPr lang="ko-KR" altLang="en-US" dirty="0"/>
              <a:t>이번 경험을 통해 철 없이 보냈던 </a:t>
            </a:r>
            <a:r>
              <a:rPr lang="en-US" altLang="ko-KR" dirty="0"/>
              <a:t>1</a:t>
            </a:r>
            <a:r>
              <a:rPr lang="ko-KR" altLang="en-US" dirty="0"/>
              <a:t>학기에 대해 깊은 반성을 했으며 앞으로 어떤 공부를 추가적으로 할지</a:t>
            </a:r>
            <a:r>
              <a:rPr lang="en-US" altLang="ko-KR" dirty="0"/>
              <a:t>, </a:t>
            </a:r>
            <a:r>
              <a:rPr lang="ko-KR" altLang="en-US" dirty="0"/>
              <a:t>어떤 스펙을 쌓아야 할지</a:t>
            </a:r>
            <a:r>
              <a:rPr lang="en-US" altLang="ko-KR" dirty="0"/>
              <a:t>,  </a:t>
            </a:r>
            <a:r>
              <a:rPr lang="ko-KR" altLang="en-US" dirty="0"/>
              <a:t>무엇에 집중할 지 깨달았습니다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391789" y="454954"/>
            <a:ext cx="22429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느낀점</a:t>
            </a:r>
            <a:endParaRPr lang="ko-KR" alt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19475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640828" y="310977"/>
            <a:ext cx="10018713" cy="3124201"/>
          </a:xfrm>
        </p:spPr>
        <p:txBody>
          <a:bodyPr/>
          <a:lstStyle/>
          <a:p>
            <a:r>
              <a:rPr lang="ko-KR" altLang="en-US" dirty="0" err="1"/>
              <a:t>정안준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372205" y="392810"/>
            <a:ext cx="22429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느낀점</a:t>
            </a:r>
            <a:endParaRPr lang="ko-KR" alt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40828" y="2158313"/>
            <a:ext cx="89627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이번 글로벌 </a:t>
            </a:r>
            <a:r>
              <a:rPr lang="ko-KR" altLang="en-US" dirty="0" err="1"/>
              <a:t>챌린지를</a:t>
            </a:r>
            <a:r>
              <a:rPr lang="ko-KR" altLang="en-US" dirty="0"/>
              <a:t> 하면서 가장 많이 느꼈던 점은 </a:t>
            </a:r>
            <a:r>
              <a:rPr lang="en-US" altLang="ko-KR" dirty="0"/>
              <a:t>‘ITM</a:t>
            </a:r>
            <a:r>
              <a:rPr lang="ko-KR" altLang="en-US" dirty="0"/>
              <a:t>학과에 </a:t>
            </a:r>
            <a:r>
              <a:rPr lang="ko-KR" altLang="en-US" dirty="0" err="1"/>
              <a:t>잘들어왔구나</a:t>
            </a:r>
            <a:r>
              <a:rPr lang="en-US" altLang="ko-KR" dirty="0"/>
              <a:t>’</a:t>
            </a:r>
            <a:r>
              <a:rPr lang="ko-KR" altLang="en-US" dirty="0"/>
              <a:t>라는 것이었다</a:t>
            </a:r>
            <a:r>
              <a:rPr lang="en-US" altLang="ko-KR" dirty="0"/>
              <a:t>. </a:t>
            </a:r>
            <a:r>
              <a:rPr lang="ko-KR" altLang="en-US" dirty="0"/>
              <a:t>평소에 </a:t>
            </a:r>
            <a:r>
              <a:rPr lang="ko-KR" altLang="en-US" dirty="0" err="1"/>
              <a:t>금융쪽에</a:t>
            </a:r>
            <a:r>
              <a:rPr lang="ko-KR" altLang="en-US" dirty="0"/>
              <a:t> 관심이 많았던 나로써는 </a:t>
            </a:r>
            <a:r>
              <a:rPr lang="ko-KR" altLang="en-US" dirty="0" err="1"/>
              <a:t>핀테크라는</a:t>
            </a:r>
            <a:r>
              <a:rPr lang="ko-KR" altLang="en-US" dirty="0"/>
              <a:t> 분야가 상당히 매력적으로 다가왔다</a:t>
            </a:r>
            <a:r>
              <a:rPr lang="en-US" altLang="ko-KR" dirty="0"/>
              <a:t>. </a:t>
            </a:r>
            <a:r>
              <a:rPr lang="ko-KR" altLang="en-US" dirty="0"/>
              <a:t>이제는 </a:t>
            </a:r>
            <a:r>
              <a:rPr lang="ko-KR" altLang="en-US" dirty="0" err="1"/>
              <a:t>금융쪽에서도</a:t>
            </a:r>
            <a:r>
              <a:rPr lang="ko-KR" altLang="en-US" dirty="0"/>
              <a:t> 단순히 경영학도나 경제학도가 아닌 </a:t>
            </a:r>
            <a:r>
              <a:rPr lang="en-US" altLang="ko-KR" dirty="0"/>
              <a:t>IT</a:t>
            </a:r>
            <a:r>
              <a:rPr lang="ko-KR" altLang="en-US" dirty="0"/>
              <a:t>전공의 학생들이 필요로 할 때가 왔다는 것을 이번 기회를 통해 더 체감하게 되었다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ko-KR" altLang="en-US" dirty="0" err="1"/>
              <a:t>두번째는</a:t>
            </a:r>
            <a:r>
              <a:rPr lang="ko-KR" altLang="en-US" dirty="0"/>
              <a:t> </a:t>
            </a:r>
            <a:r>
              <a:rPr lang="ko-KR" altLang="en-US" dirty="0" err="1"/>
              <a:t>스타트성</a:t>
            </a:r>
            <a:r>
              <a:rPr lang="ko-KR" altLang="en-US" dirty="0"/>
              <a:t> 기업에 대한 인식변화다</a:t>
            </a:r>
            <a:r>
              <a:rPr lang="en-US" altLang="ko-KR" dirty="0"/>
              <a:t>. </a:t>
            </a:r>
            <a:r>
              <a:rPr lang="ko-KR" altLang="en-US" dirty="0"/>
              <a:t>이전까지는 공기업 취직에만 관심이 많았지만 이번에 방문에 두 기업 특히 </a:t>
            </a:r>
            <a:r>
              <a:rPr lang="ko-KR" altLang="en-US" dirty="0" err="1"/>
              <a:t>뉴지스탁은</a:t>
            </a:r>
            <a:r>
              <a:rPr lang="ko-KR" altLang="en-US" dirty="0"/>
              <a:t> 내가 지금 당장이라도 들어가고 </a:t>
            </a:r>
            <a:r>
              <a:rPr lang="ko-KR" altLang="en-US" dirty="0" err="1"/>
              <a:t>싶을정도로</a:t>
            </a:r>
            <a:r>
              <a:rPr lang="ko-KR" altLang="en-US" dirty="0"/>
              <a:t> </a:t>
            </a:r>
            <a:r>
              <a:rPr lang="ko-KR" altLang="en-US" dirty="0" err="1"/>
              <a:t>매력있고</a:t>
            </a:r>
            <a:r>
              <a:rPr lang="ko-KR" altLang="en-US" dirty="0"/>
              <a:t> </a:t>
            </a:r>
            <a:r>
              <a:rPr lang="ko-KR" altLang="en-US" dirty="0" err="1"/>
              <a:t>재밌게</a:t>
            </a:r>
            <a:r>
              <a:rPr lang="ko-KR" altLang="en-US" dirty="0"/>
              <a:t> 일을 할 수 있을 꺼 같았다</a:t>
            </a:r>
            <a:r>
              <a:rPr lang="en-US" altLang="ko-KR" dirty="0"/>
              <a:t>. </a:t>
            </a:r>
            <a:r>
              <a:rPr lang="ko-KR" altLang="en-US" dirty="0"/>
              <a:t>그리고 이번에 기업방문을 했을 때 바쁜 와중에도 열심히 인터뷰에 응해주셨던 분들께 감사인사를 드리고 싶다</a:t>
            </a:r>
            <a:r>
              <a:rPr lang="en-US" altLang="ko-KR" dirty="0"/>
              <a:t>. </a:t>
            </a:r>
            <a:r>
              <a:rPr lang="ko-KR" altLang="en-US" dirty="0"/>
              <a:t>정말 </a:t>
            </a:r>
            <a:r>
              <a:rPr lang="ko-KR" altLang="en-US" dirty="0" err="1"/>
              <a:t>핀테크라는</a:t>
            </a:r>
            <a:r>
              <a:rPr lang="ko-KR" altLang="en-US" dirty="0"/>
              <a:t> 분야가 무엇인지 알게 되었고 또 그쪽으로 진로를 결정하는 데 있어서 준비할 것들을 자세하게 설명해주셨다</a:t>
            </a:r>
            <a:r>
              <a:rPr lang="en-US" altLang="ko-KR" dirty="0"/>
              <a:t>. </a:t>
            </a:r>
            <a:r>
              <a:rPr lang="ko-KR" altLang="en-US" dirty="0"/>
              <a:t>또 어떤 식으로 돌아가는 지도 이제는 좀 알게 되었고 이번 기회를 통해서 더 이쪽에 관심을 가지게 되었다</a:t>
            </a:r>
            <a:r>
              <a:rPr lang="en-US" altLang="ko-KR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16546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52426" y="2329961"/>
            <a:ext cx="10314965" cy="2118945"/>
          </a:xfrm>
        </p:spPr>
        <p:txBody>
          <a:bodyPr>
            <a:normAutofit/>
          </a:bodyPr>
          <a:lstStyle/>
          <a:p>
            <a:r>
              <a:rPr lang="ko-KR" altLang="en-US" sz="72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867241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연수 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현재 한국의 핀 </a:t>
            </a:r>
            <a:r>
              <a:rPr lang="ko-KR" altLang="en-US" dirty="0" err="1"/>
              <a:t>테크</a:t>
            </a:r>
            <a:r>
              <a:rPr lang="ko-KR" altLang="en-US" dirty="0"/>
              <a:t> 분야의 다양성과 각 분야의 </a:t>
            </a:r>
            <a:r>
              <a:rPr lang="ko-KR" altLang="en-US" dirty="0" err="1"/>
              <a:t>핀테크</a:t>
            </a:r>
            <a:r>
              <a:rPr lang="ko-KR" altLang="en-US" dirty="0"/>
              <a:t> 기업 조사</a:t>
            </a:r>
            <a:endParaRPr lang="en-US" altLang="ko-KR" dirty="0"/>
          </a:p>
          <a:p>
            <a:r>
              <a:rPr lang="ko-KR" altLang="en-US" dirty="0"/>
              <a:t>핀 </a:t>
            </a:r>
            <a:r>
              <a:rPr lang="ko-KR" altLang="en-US" dirty="0" err="1"/>
              <a:t>테크의</a:t>
            </a:r>
            <a:r>
              <a:rPr lang="ko-KR" altLang="en-US" dirty="0"/>
              <a:t> 현황과 규제에 따른 어려움 등을 고찰하고 해결 방안을 모색</a:t>
            </a:r>
            <a:endParaRPr lang="en-US" altLang="ko-KR" dirty="0"/>
          </a:p>
          <a:p>
            <a:r>
              <a:rPr lang="ko-KR" altLang="en-US" dirty="0"/>
              <a:t>핀 </a:t>
            </a:r>
            <a:r>
              <a:rPr lang="ko-KR" altLang="en-US" dirty="0" err="1"/>
              <a:t>테크의</a:t>
            </a:r>
            <a:r>
              <a:rPr lang="ko-KR" altLang="en-US" dirty="0"/>
              <a:t> 향후 발전 방향 예상</a:t>
            </a:r>
            <a:endParaRPr lang="en-US" altLang="ko-KR" dirty="0"/>
          </a:p>
          <a:p>
            <a:r>
              <a:rPr lang="ko-KR" altLang="en-US" dirty="0"/>
              <a:t>졸업 후 진로 탐색</a:t>
            </a:r>
          </a:p>
        </p:txBody>
      </p:sp>
    </p:spTree>
    <p:extLst>
      <p:ext uri="{BB962C8B-B14F-4D97-AF65-F5344CB8AC3E}">
        <p14:creationId xmlns:p14="http://schemas.microsoft.com/office/powerpoint/2010/main" val="2795123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84311" y="-96715"/>
            <a:ext cx="10018713" cy="1310053"/>
          </a:xfrm>
        </p:spPr>
        <p:txBody>
          <a:bodyPr>
            <a:normAutofit/>
          </a:bodyPr>
          <a:lstStyle/>
          <a:p>
            <a:r>
              <a:rPr lang="ko-KR" altLang="en-US" dirty="0" err="1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핀테크란</a:t>
            </a:r>
            <a:r>
              <a:rPr lang="en-US" altLang="ko-KR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?</a:t>
            </a:r>
            <a:endParaRPr lang="ko-KR" altLang="en-US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47572" y="3412166"/>
            <a:ext cx="7892190" cy="2867495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725993093"/>
              </p:ext>
            </p:extLst>
          </p:nvPr>
        </p:nvGraphicFramePr>
        <p:xfrm>
          <a:off x="2455738" y="1118351"/>
          <a:ext cx="8075858" cy="4376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37215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</p:spPr>
        <p:txBody>
          <a:bodyPr/>
          <a:lstStyle/>
          <a:p>
            <a:r>
              <a:rPr lang="ko-KR" alt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핀 </a:t>
            </a:r>
            <a:r>
              <a:rPr lang="ko-KR" altLang="en-US" dirty="0" err="1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테크의</a:t>
            </a:r>
            <a:r>
              <a:rPr lang="ko-KR" alt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유래와 발전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84310" y="1978270"/>
            <a:ext cx="10018713" cy="1204546"/>
          </a:xfrm>
        </p:spPr>
        <p:txBody>
          <a:bodyPr/>
          <a:lstStyle/>
          <a:p>
            <a:r>
              <a:rPr lang="ko-KR" altLang="en-US" sz="3200" dirty="0"/>
              <a:t>금융</a:t>
            </a:r>
            <a:r>
              <a:rPr lang="en-US" altLang="ko-KR" sz="3200" dirty="0"/>
              <a:t>, </a:t>
            </a:r>
            <a:r>
              <a:rPr lang="ko-KR" altLang="en-US" sz="3200" dirty="0"/>
              <a:t>경제 위기 이후 </a:t>
            </a:r>
            <a:r>
              <a:rPr lang="en-US" altLang="ko-KR" sz="3200" dirty="0"/>
              <a:t>IT</a:t>
            </a:r>
            <a:r>
              <a:rPr lang="ko-KR" altLang="en-US" sz="3200" dirty="0"/>
              <a:t>산업 </a:t>
            </a:r>
            <a:r>
              <a:rPr lang="ko-KR" altLang="en-US" sz="3200" dirty="0" err="1"/>
              <a:t>혁신성</a:t>
            </a:r>
            <a:r>
              <a:rPr lang="ko-KR" altLang="en-US" sz="3200" dirty="0"/>
              <a:t> 수혈하다</a:t>
            </a:r>
            <a:endParaRPr lang="en-US" altLang="ko-KR" sz="3200" dirty="0"/>
          </a:p>
          <a:p>
            <a:pPr marL="0" indent="0">
              <a:buNone/>
            </a:pPr>
            <a:r>
              <a:rPr lang="en-US" altLang="ko-KR" dirty="0"/>
              <a:t>     </a:t>
            </a:r>
          </a:p>
          <a:p>
            <a:pPr marL="0" indent="0">
              <a:buNone/>
            </a:pPr>
            <a:endParaRPr lang="ko-KR" altLang="en-US" dirty="0"/>
          </a:p>
        </p:txBody>
      </p:sp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2294355200"/>
              </p:ext>
            </p:extLst>
          </p:nvPr>
        </p:nvGraphicFramePr>
        <p:xfrm>
          <a:off x="1158631" y="3530928"/>
          <a:ext cx="8386885" cy="2058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모서리가 둥근 직사각형 5"/>
          <p:cNvSpPr/>
          <p:nvPr/>
        </p:nvSpPr>
        <p:spPr>
          <a:xfrm>
            <a:off x="9651388" y="3358665"/>
            <a:ext cx="2394074" cy="240322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IT</a:t>
            </a:r>
            <a:r>
              <a:rPr lang="ko-KR" altLang="en-US" sz="4000" dirty="0"/>
              <a:t>기술의 필요성 강화</a:t>
            </a:r>
            <a:r>
              <a:rPr lang="en-US" altLang="ko-KR" sz="4000" dirty="0"/>
              <a:t>!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203521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45857" y="297308"/>
            <a:ext cx="10018713" cy="931985"/>
          </a:xfrm>
        </p:spPr>
        <p:txBody>
          <a:bodyPr/>
          <a:lstStyle/>
          <a:p>
            <a:r>
              <a:rPr lang="ko-KR" alt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핀 </a:t>
            </a:r>
            <a:r>
              <a:rPr lang="ko-KR" altLang="en-US" dirty="0" err="1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테크의</a:t>
            </a:r>
            <a:r>
              <a:rPr lang="ko-KR" alt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유래와 발전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660155" y="1089430"/>
            <a:ext cx="10018713" cy="4475286"/>
          </a:xfrm>
        </p:spPr>
        <p:txBody>
          <a:bodyPr/>
          <a:lstStyle/>
          <a:p>
            <a:r>
              <a:rPr lang="ko-KR" altLang="en-US" dirty="0"/>
              <a:t>조연에서 주연으로</a:t>
            </a:r>
            <a:r>
              <a:rPr lang="en-US" altLang="ko-KR" dirty="0"/>
              <a:t>, </a:t>
            </a:r>
            <a:r>
              <a:rPr lang="ko-KR" altLang="en-US" dirty="0" err="1"/>
              <a:t>핀테크의</a:t>
            </a:r>
            <a:r>
              <a:rPr lang="ko-KR" altLang="en-US" dirty="0"/>
              <a:t> 약진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2440663368"/>
              </p:ext>
            </p:extLst>
          </p:nvPr>
        </p:nvGraphicFramePr>
        <p:xfrm>
          <a:off x="1961661" y="1761391"/>
          <a:ext cx="8128000" cy="17773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418" y="5002694"/>
            <a:ext cx="2492820" cy="1501299"/>
          </a:xfrm>
          <a:prstGeom prst="rect">
            <a:avLst/>
          </a:prstGeom>
        </p:spPr>
      </p:pic>
      <p:sp>
        <p:nvSpPr>
          <p:cNvPr id="7" name="타원형 설명선 6"/>
          <p:cNvSpPr/>
          <p:nvPr/>
        </p:nvSpPr>
        <p:spPr>
          <a:xfrm>
            <a:off x="3130062" y="3458863"/>
            <a:ext cx="2097511" cy="1209107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금융산업에서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5478155" y="5324835"/>
            <a:ext cx="2154116" cy="536331"/>
          </a:xfrm>
          <a:prstGeom prst="rightArrow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188" y="4996602"/>
            <a:ext cx="2854907" cy="1507391"/>
          </a:xfrm>
          <a:prstGeom prst="rect">
            <a:avLst/>
          </a:prstGeom>
        </p:spPr>
      </p:pic>
      <p:sp>
        <p:nvSpPr>
          <p:cNvPr id="13" name="타원형 설명선 12"/>
          <p:cNvSpPr/>
          <p:nvPr/>
        </p:nvSpPr>
        <p:spPr>
          <a:xfrm>
            <a:off x="8880231" y="3538739"/>
            <a:ext cx="1960684" cy="1235484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핀 </a:t>
            </a:r>
            <a:r>
              <a:rPr lang="ko-KR" altLang="en-US" sz="2400" dirty="0" err="1"/>
              <a:t>테크</a:t>
            </a:r>
            <a:r>
              <a:rPr lang="ko-KR" altLang="en-US" sz="2400" dirty="0"/>
              <a:t> 산업으로</a:t>
            </a:r>
            <a:r>
              <a:rPr lang="en-US" altLang="ko-KR" sz="2400" dirty="0"/>
              <a:t>!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2784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05181" y="290146"/>
            <a:ext cx="10018713" cy="1752599"/>
          </a:xfrm>
        </p:spPr>
        <p:txBody>
          <a:bodyPr/>
          <a:lstStyle/>
          <a:p>
            <a:r>
              <a:rPr lang="ko-KR" alt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각 핀 </a:t>
            </a:r>
            <a:r>
              <a:rPr lang="ko-KR" altLang="en-US" dirty="0" err="1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테크</a:t>
            </a:r>
            <a:r>
              <a:rPr lang="ko-KR" alt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분야와 관련 기업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84311" y="2132133"/>
            <a:ext cx="10018713" cy="612532"/>
          </a:xfrm>
        </p:spPr>
        <p:txBody>
          <a:bodyPr/>
          <a:lstStyle/>
          <a:p>
            <a:r>
              <a:rPr lang="ko-KR" altLang="en-US" dirty="0"/>
              <a:t>지급 결제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039" y="3408052"/>
            <a:ext cx="4002454" cy="2354385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5" name="직사각형 4"/>
          <p:cNvSpPr/>
          <p:nvPr/>
        </p:nvSpPr>
        <p:spPr>
          <a:xfrm>
            <a:off x="1484310" y="3408052"/>
            <a:ext cx="545416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Verdana" panose="020B0604030504040204" pitchFamily="34" charset="0"/>
              </a:rPr>
              <a:t>일반 금융소비자가 가장 친숙하게 여기는 분야다</a:t>
            </a:r>
            <a:r>
              <a:rPr lang="en-US" altLang="ko-KR" sz="1600" dirty="0">
                <a:latin typeface="Verdana" panose="020B0604030504040204" pitchFamily="34" charset="0"/>
              </a:rPr>
              <a:t>. </a:t>
            </a:r>
            <a:endParaRPr lang="ko-KR" altLang="en-US" sz="1600" dirty="0">
              <a:effectLst/>
            </a:endParaRPr>
          </a:p>
          <a:p>
            <a:br>
              <a:rPr lang="ko-KR" altLang="en-US" sz="1600" dirty="0">
                <a:latin typeface="Verdana" panose="020B0604030504040204" pitchFamily="34" charset="0"/>
              </a:rPr>
            </a:br>
            <a:r>
              <a:rPr lang="ko-KR" altLang="en-US" sz="1600" b="1" dirty="0">
                <a:latin typeface="Verdana" panose="020B0604030504040204" pitchFamily="34" charset="0"/>
              </a:rPr>
              <a:t>지급 결제 서비스는 사용자가 쓰기 쉽게 만드는 게 첫 번째 요건이다</a:t>
            </a:r>
            <a:r>
              <a:rPr lang="en-US" altLang="ko-KR" sz="1600" b="1" dirty="0">
                <a:latin typeface="Verdana" panose="020B0604030504040204" pitchFamily="34" charset="0"/>
              </a:rPr>
              <a:t>. </a:t>
            </a:r>
            <a:endParaRPr lang="ko-KR" altLang="en-US" sz="1600" dirty="0">
              <a:effectLst/>
            </a:endParaRPr>
          </a:p>
          <a:p>
            <a:r>
              <a:rPr lang="ko-KR" altLang="en-US" sz="1600" dirty="0">
                <a:latin typeface="Verdana" panose="020B0604030504040204" pitchFamily="34" charset="0"/>
              </a:rPr>
              <a:t>온라인과 모바일 환경에서 사용자가 쉽고 편리하게 쓸 서비스를 만드는 일은 </a:t>
            </a:r>
            <a:r>
              <a:rPr lang="en-US" altLang="ko-KR" sz="1600" dirty="0">
                <a:latin typeface="Verdana" panose="020B0604030504040204" pitchFamily="34" charset="0"/>
              </a:rPr>
              <a:t>IT</a:t>
            </a:r>
            <a:r>
              <a:rPr lang="ko-KR" altLang="en-US" sz="1600" dirty="0">
                <a:latin typeface="Verdana" panose="020B0604030504040204" pitchFamily="34" charset="0"/>
              </a:rPr>
              <a:t>기업의 전문 분야다</a:t>
            </a:r>
            <a:r>
              <a:rPr lang="en-US" altLang="ko-KR" sz="1600" dirty="0">
                <a:latin typeface="Verdana" panose="020B0604030504040204" pitchFamily="34" charset="0"/>
              </a:rPr>
              <a:t>. </a:t>
            </a:r>
            <a:endParaRPr lang="ko-KR" altLang="en-US" sz="1600" dirty="0">
              <a:effectLst/>
            </a:endParaRPr>
          </a:p>
          <a:p>
            <a:r>
              <a:rPr lang="ko-KR" altLang="en-US" sz="1600" dirty="0">
                <a:latin typeface="Verdana" panose="020B0604030504040204" pitchFamily="34" charset="0"/>
              </a:rPr>
              <a:t>지급 결제 서비스는 편리한 서비스를 제공해 사용자를 모으고</a:t>
            </a:r>
            <a:r>
              <a:rPr lang="en-US" altLang="ko-KR" sz="1600" dirty="0">
                <a:latin typeface="Verdana" panose="020B0604030504040204" pitchFamily="34" charset="0"/>
              </a:rPr>
              <a:t>, </a:t>
            </a:r>
            <a:endParaRPr lang="ko-KR" altLang="en-US" sz="1600" dirty="0">
              <a:effectLst/>
            </a:endParaRPr>
          </a:p>
          <a:p>
            <a:r>
              <a:rPr lang="ko-KR" altLang="en-US" sz="1600" dirty="0">
                <a:latin typeface="Verdana" panose="020B0604030504040204" pitchFamily="34" charset="0"/>
              </a:rPr>
              <a:t>그 사용자를 결제 서비스가 필요한 사업자에게 내주면서 수수료를 받는다</a:t>
            </a:r>
            <a:r>
              <a:rPr lang="en-US" altLang="ko-KR" sz="1600" dirty="0">
                <a:latin typeface="Verdana" panose="020B0604030504040204" pitchFamily="34" charset="0"/>
              </a:rPr>
              <a:t>.</a:t>
            </a:r>
            <a:endParaRPr lang="ko-KR" altLang="en-US" sz="1600" dirty="0">
              <a:effectLst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236420" y="5962597"/>
            <a:ext cx="2343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900FF"/>
                </a:solidFill>
                <a:latin typeface="Verdana" panose="020B0604030504040204" pitchFamily="34" charset="0"/>
              </a:rPr>
              <a:t>네이버 ‘</a:t>
            </a:r>
            <a:r>
              <a:rPr lang="ko-KR" altLang="en-US" dirty="0" err="1">
                <a:solidFill>
                  <a:srgbClr val="0900FF"/>
                </a:solidFill>
                <a:latin typeface="Verdana" panose="020B0604030504040204" pitchFamily="34" charset="0"/>
              </a:rPr>
              <a:t>라인페이</a:t>
            </a:r>
            <a:r>
              <a:rPr lang="ko-KR" altLang="en-US" dirty="0">
                <a:solidFill>
                  <a:srgbClr val="0900FF"/>
                </a:solidFill>
                <a:latin typeface="Verdana" panose="020B0604030504040204" pitchFamily="34" charset="0"/>
              </a:rPr>
              <a:t>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2929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84310" y="90120"/>
            <a:ext cx="10018713" cy="1752599"/>
          </a:xfrm>
        </p:spPr>
        <p:txBody>
          <a:bodyPr/>
          <a:lstStyle/>
          <a:p>
            <a:r>
              <a:rPr lang="ko-KR" alt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각 </a:t>
            </a:r>
            <a:r>
              <a:rPr lang="ko-KR" altLang="en-US" dirty="0" err="1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핀테크</a:t>
            </a:r>
            <a:r>
              <a:rPr lang="ko-KR" alt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분야와 관련 기업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84310" y="1945573"/>
            <a:ext cx="10018713" cy="718039"/>
          </a:xfrm>
        </p:spPr>
        <p:txBody>
          <a:bodyPr/>
          <a:lstStyle/>
          <a:p>
            <a:r>
              <a:rPr lang="ko-KR" altLang="en-US" dirty="0"/>
              <a:t>금융 데이터 분석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412" y="3023908"/>
            <a:ext cx="3352312" cy="2924984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8" name="직사각형 7"/>
          <p:cNvSpPr/>
          <p:nvPr/>
        </p:nvSpPr>
        <p:spPr>
          <a:xfrm>
            <a:off x="1484310" y="3640015"/>
            <a:ext cx="6096000" cy="169277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dirty="0">
                <a:latin typeface="Verdana" panose="020B0604030504040204" pitchFamily="34" charset="0"/>
              </a:rPr>
              <a:t>기존 금융 데이터 분석 업무는 </a:t>
            </a:r>
            <a:endParaRPr lang="ko-KR" altLang="en-US" sz="2000" dirty="0">
              <a:effectLst/>
            </a:endParaRPr>
          </a:p>
          <a:p>
            <a:r>
              <a:rPr lang="ko-KR" altLang="en-US" sz="2000" dirty="0">
                <a:latin typeface="Verdana" panose="020B0604030504040204" pitchFamily="34" charset="0"/>
              </a:rPr>
              <a:t>고객의 금융 거래를 바탕으로 신용도를 파악해 적절한 이자율을 계산하는 일을 주로 가리켰다</a:t>
            </a:r>
            <a:r>
              <a:rPr lang="en-US" altLang="ko-KR" sz="2000" dirty="0">
                <a:latin typeface="Verdana" panose="020B0604030504040204" pitchFamily="34" charset="0"/>
              </a:rPr>
              <a:t>. </a:t>
            </a:r>
            <a:endParaRPr lang="ko-KR" altLang="en-US" sz="2000" dirty="0">
              <a:effectLst/>
            </a:endParaRPr>
          </a:p>
          <a:p>
            <a:r>
              <a:rPr lang="ko-KR" altLang="en-US" sz="2000" dirty="0">
                <a:latin typeface="Verdana" panose="020B0604030504040204" pitchFamily="34" charset="0"/>
              </a:rPr>
              <a:t>핀 </a:t>
            </a:r>
            <a:r>
              <a:rPr lang="ko-KR" altLang="en-US" sz="2000" dirty="0" err="1">
                <a:latin typeface="Verdana" panose="020B0604030504040204" pitchFamily="34" charset="0"/>
              </a:rPr>
              <a:t>테크</a:t>
            </a:r>
            <a:r>
              <a:rPr lang="ko-KR" altLang="en-US" sz="2000" dirty="0">
                <a:latin typeface="Verdana" panose="020B0604030504040204" pitchFamily="34" charset="0"/>
              </a:rPr>
              <a:t> 기술은 이 업무를 한 차원 발전시켰다</a:t>
            </a:r>
            <a:r>
              <a:rPr lang="en-US" altLang="ko-KR" sz="2000" dirty="0">
                <a:latin typeface="Verdana" panose="020B0604030504040204" pitchFamily="34" charset="0"/>
              </a:rPr>
              <a:t>.</a:t>
            </a:r>
            <a:endParaRPr lang="ko-KR" altLang="en-US" sz="2000" dirty="0">
              <a:effectLst/>
            </a:endParaRPr>
          </a:p>
          <a:p>
            <a:br>
              <a:rPr lang="ko-KR" altLang="en-US" sz="1200" dirty="0">
                <a:effectLst/>
              </a:rPr>
            </a:br>
            <a:endParaRPr lang="ko-KR" altLang="en-US" sz="1200" dirty="0">
              <a:effectLst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580310" y="6230058"/>
            <a:ext cx="1385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rgbClr val="0900FF"/>
                </a:solidFill>
                <a:latin typeface="Verdana" panose="020B0604030504040204" pitchFamily="34" charset="0"/>
              </a:rPr>
              <a:t>비주얼</a:t>
            </a:r>
            <a:r>
              <a:rPr lang="en-US" altLang="ko-KR" dirty="0">
                <a:solidFill>
                  <a:srgbClr val="0900FF"/>
                </a:solidFill>
                <a:latin typeface="Verdana" panose="020B0604030504040204" pitchFamily="34" charset="0"/>
              </a:rPr>
              <a:t>DNA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0961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시차">
  <a:themeElements>
    <a:clrScheme name="시차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시차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시차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TM03457496[[fn=시차]]</Template>
  <TotalTime>673</TotalTime>
  <Words>2126</Words>
  <Application>Microsoft Office PowerPoint</Application>
  <PresentationFormat>와이드스크린</PresentationFormat>
  <Paragraphs>232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6" baseType="lpstr">
      <vt:lpstr>HY엽서L</vt:lpstr>
      <vt:lpstr>맑은 고딕</vt:lpstr>
      <vt:lpstr>Arial</vt:lpstr>
      <vt:lpstr>Corbel</vt:lpstr>
      <vt:lpstr>Verdana</vt:lpstr>
      <vt:lpstr>Wingdings</vt:lpstr>
      <vt:lpstr>시차</vt:lpstr>
      <vt:lpstr>핀테크,IT계에서 새롭게 반짝이는 혜성   </vt:lpstr>
      <vt:lpstr>목차</vt:lpstr>
      <vt:lpstr>주제 선정 배경</vt:lpstr>
      <vt:lpstr>연수 목표</vt:lpstr>
      <vt:lpstr>핀테크란?</vt:lpstr>
      <vt:lpstr>핀 테크의 유래와 발전</vt:lpstr>
      <vt:lpstr>핀 테크의 유래와 발전</vt:lpstr>
      <vt:lpstr>각 핀 테크 분야와 관련 기업</vt:lpstr>
      <vt:lpstr>각 핀테크 분야와 관련 기업</vt:lpstr>
      <vt:lpstr>각 핀테크 분야와 관련 기업</vt:lpstr>
      <vt:lpstr>각 핀 테크 분야와 관련 기업</vt:lpstr>
      <vt:lpstr>각 핀 테크 분야와 관련 기업</vt:lpstr>
      <vt:lpstr>핀 테크의 발걸음을 붙잡는 수많은 규제들</vt:lpstr>
      <vt:lpstr>어니스트 펀드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과연 핀테크는  블루오션인가 레드오션인가</dc:title>
  <dc:creator>LeeSungHo</dc:creator>
  <cp:lastModifiedBy>LeeSungHo</cp:lastModifiedBy>
  <cp:revision>59</cp:revision>
  <dcterms:created xsi:type="dcterms:W3CDTF">2016-05-18T13:09:36Z</dcterms:created>
  <dcterms:modified xsi:type="dcterms:W3CDTF">2016-09-29T17:39:16Z</dcterms:modified>
</cp:coreProperties>
</file>